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9753600" cy="7315200"/>
  <p:notesSz cx="6858000" cy="9144000"/>
  <p:embeddedFontLst>
    <p:embeddedFont>
      <p:font typeface="Alegreya" panose="020B0604020202020204" charset="0"/>
      <p:regular r:id="rId30"/>
    </p:embeddedFont>
    <p:embeddedFont>
      <p:font typeface="Alegreya Bold" panose="020B0604020202020204" charset="0"/>
      <p:regular r:id="rId31"/>
    </p:embeddedFont>
    <p:embeddedFont>
      <p:font typeface="TT Rounds Condensed Bold" panose="020B0604020202020204"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33466" autoAdjust="0"/>
  </p:normalViewPr>
  <p:slideViewPr>
    <p:cSldViewPr>
      <p:cViewPr varScale="1">
        <p:scale>
          <a:sx n="25" d="100"/>
          <a:sy n="25" d="100"/>
        </p:scale>
        <p:origin x="1728"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2366"/>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theme" Target="theme/theme1.xml"/></Relationships>
</file>

<file path=ppt/media/image1.jpeg>
</file>

<file path=ppt/media/image2.png>
</file>

<file path=ppt/media/image3.jpeg>
</file>

<file path=ppt/media/image4.jpeg>
</file>

<file path=ppt/media/image5.png>
</file>

<file path=ppt/media/image6.png>
</file>

<file path=ppt/media/image7.png>
</file>

<file path=ppt/media/image8.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30.12.2024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60675" y="512763"/>
            <a:ext cx="3422650" cy="2566987"/>
          </a:xfrm>
        </p:spPr>
      </p:sp>
      <p:sp>
        <p:nvSpPr>
          <p:cNvPr id="3" name="Notes Placeholder 2"/>
          <p:cNvSpPr>
            <a:spLocks noGrp="1"/>
          </p:cNvSpPr>
          <p:nvPr>
            <p:ph type="body" idx="1"/>
          </p:nvPr>
        </p:nvSpPr>
        <p:spPr/>
        <p:txBody>
          <a:bodyPr/>
          <a:lstStyle/>
          <a:p>
            <a:r>
              <a:rPr lang="en-US" sz="1800">
                <a:effectLst/>
                <a:latin typeface="Times New Roman" panose="02020603050405020304" pitchFamily="18" charset="0"/>
                <a:ea typeface="Aptos" panose="020B0004020202020204" pitchFamily="34" charset="0"/>
              </a:rPr>
              <a:t>Mỗi honeypots đều sẽ tạo ra các bản ghi log mô tả các sự cố đã xảy ra. Loại sự cố xảy ra phụ thuộc vào loại honeypot được triển khai nhưng nhìn chung khi phân tích log chúng ta đều cần phân tích các thành phần sau: Attack Profile, Attack Sources, Attack Target, Attack Frequency, Attack Evolution, Propagation of Attacks, Attack Patterns, Attack Root Cause Identification, Attack Risk Assessment, Exploit Detection</a:t>
            </a:r>
          </a:p>
          <a:p>
            <a:pPr marL="0" lvl="0" indent="0" algn="just">
              <a:lnSpc>
                <a:spcPct val="115000"/>
              </a:lnSpc>
              <a:spcBef>
                <a:spcPts val="1200"/>
              </a:spcBef>
              <a:spcAft>
                <a:spcPts val="1200"/>
              </a:spcAft>
              <a:buFont typeface="+mj-lt"/>
              <a:buNone/>
            </a:pP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1. Attack Profile</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Một profile cung cấp thông tin hữu ích về một cuộc tấn công honeypot nên chứa thông tin về các thuộc tính sau: </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r>
              <a:rPr lang="en-US" sz="1800">
                <a:effectLst/>
                <a:latin typeface="Times New Roman" panose="02020603050405020304" pitchFamily="18" charset="0"/>
                <a:ea typeface="Aptos" panose="020B0004020202020204" pitchFamily="34" charset="0"/>
              </a:rPr>
              <a:t>Motivation, Breadth/Depth, Sophistication, Concealment, Attacker Source / Root Cause, Vulnerability, Tools</a:t>
            </a:r>
          </a:p>
          <a:p>
            <a:pPr marL="0" lvl="0" indent="0" algn="just">
              <a:lnSpc>
                <a:spcPct val="115000"/>
              </a:lnSpc>
              <a:spcBef>
                <a:spcPts val="1200"/>
              </a:spcBef>
              <a:spcAft>
                <a:spcPts val="1200"/>
              </a:spcAft>
              <a:buFont typeface="+mj-lt"/>
              <a:buNone/>
            </a:pP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2. Attack Sources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r>
              <a:rPr lang="en-US" sz="1800">
                <a:effectLst/>
                <a:latin typeface="Times New Roman" panose="02020603050405020304" pitchFamily="18" charset="0"/>
                <a:ea typeface="Aptos" panose="020B0004020202020204" pitchFamily="34" charset="0"/>
              </a:rPr>
              <a:t>Nếu các cuộc tấn công xảy ra trên honeypot, chúng ta phải biết được các cuộc tấn công đến từ đâu. </a:t>
            </a:r>
          </a:p>
          <a:p>
            <a:pPr marL="0" lvl="0" indent="0" algn="just">
              <a:lnSpc>
                <a:spcPct val="115000"/>
              </a:lnSpc>
              <a:spcBef>
                <a:spcPts val="1200"/>
              </a:spcBef>
              <a:spcAft>
                <a:spcPts val="1200"/>
              </a:spcAft>
              <a:buFont typeface="+mj-lt"/>
              <a:buNone/>
            </a:pP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3. Attack Target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Nếu xác định được ai tấn công honeypot, bước tiếp theo là xác định mục tiêu của cuộc tấn công. </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Server Honeypots phân loại mục tiêu theo theo một dịch vụ cụ thể, thường được liên kết với một cổng chuyên dụng. Tuy nhiên, các dịch vụ có thể bị ràng buộc với một cổng khác và nếu honeypot giám sát toàn bộ mạng thì mỗi địa chỉ IP riêng lẻ có thể được coi là mã định danh mục tiêu. Do đó mục tiêu tấn công thường bị nhắm tới là IP, Port, Service.</a:t>
            </a:r>
          </a:p>
          <a:p>
            <a:pPr marL="0" lvl="0" indent="0" algn="just">
              <a:lnSpc>
                <a:spcPct val="115000"/>
              </a:lnSpc>
              <a:spcBef>
                <a:spcPts val="1200"/>
              </a:spcBef>
              <a:spcAft>
                <a:spcPts val="1200"/>
              </a:spcAft>
              <a:buFont typeface="+mj-lt"/>
              <a:buNone/>
            </a:pP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4. Attack Frequency</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Honeypot dễ bị tấn công chỉ vài phút sau khi được kích hoạt. Tuy nhiên, điều này chỉ đúng nếu honeypot có thể truy cập được từ internet, nếu tường lửa chặn mọi kết nối đi đến tường lửa và chỉ cho phép giao tiếp nội bộ, lúc này các cuộc tấn công hiếm khi xảy ra vì chúng đến từ các máy chủ bị nhiễm độc trong mạng cụ thể này hoặc do cấu hình sai cục bộ.</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marL="0" lvl="0" indent="0" algn="just">
              <a:lnSpc>
                <a:spcPct val="115000"/>
              </a:lnSpc>
              <a:spcBef>
                <a:spcPts val="1200"/>
              </a:spcBef>
              <a:spcAft>
                <a:spcPts val="1200"/>
              </a:spcAft>
              <a:buFont typeface="+mj-lt"/>
              <a:buNone/>
            </a:pP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5. Attack Evolution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Việc tự động phát hiện các hành vi bất thường thông qua các mẫu thời gian liên quan tới port, source hay country cụ thể,… là việc rất quan trọng bởi vì những bất thường đó có thể đánh dấu các sự kiện quan trọng.</a:t>
            </a:r>
          </a:p>
          <a:p>
            <a:pPr>
              <a:lnSpc>
                <a:spcPct val="115000"/>
              </a:lnSpc>
              <a:spcBef>
                <a:spcPts val="1200"/>
              </a:spcBef>
              <a:spcAft>
                <a:spcPts val="1200"/>
              </a:spcAft>
            </a:pPr>
            <a:endParaRPr lang="en-US" sz="1800" kern="100">
              <a:effectLst/>
              <a:latin typeface="Times New Roman" panose="02020603050405020304" pitchFamily="18" charset="0"/>
              <a:ea typeface="Aptos" panose="020B0004020202020204" pitchFamily="34" charset="0"/>
              <a:cs typeface="Times New Roman" panose="02020603050405020304" pitchFamily="18" charset="0"/>
            </a:endParaRPr>
          </a:p>
          <a:p>
            <a:pPr marL="0" lvl="0" indent="0" algn="just">
              <a:lnSpc>
                <a:spcPct val="115000"/>
              </a:lnSpc>
              <a:spcBef>
                <a:spcPts val="1200"/>
              </a:spcBef>
              <a:spcAft>
                <a:spcPts val="1200"/>
              </a:spcAft>
              <a:buFont typeface="+mj-lt"/>
              <a:buNone/>
            </a:pP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6. Propagation of Attacks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Sự lan truyền diễn ra khi một địa chỉ IP thực hiện tấn công được quan sát thấy trên một nền tảng, sau đó lại thấy IP đó trên một nền tảng khác.</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Sự lan truyền có thể được mô hình hóa bằng biểu đồ lan truyền [5], trong đó các nút biểu diễn các honeypot riêng lẻ và các cạnh (i; j) mô tả xác suất phát hiện ra một địa chỉ IP đã thấy tại nút i cũng như tại nút j. Tuy nhiên, các nút có xu hướng hiển thị giá trị lan truyền thấp, nếu không nằm trong cùng một mạng con (không cùng subnet).</a:t>
            </a:r>
          </a:p>
          <a:p>
            <a:pPr algn="just">
              <a:lnSpc>
                <a:spcPct val="115000"/>
              </a:lnSpc>
              <a:spcBef>
                <a:spcPts val="1200"/>
              </a:spcBef>
              <a:spcAft>
                <a:spcPts val="1200"/>
              </a:spcAft>
            </a:pPr>
            <a:endParaRPr lang="en-US" sz="1800" kern="100">
              <a:effectLst/>
              <a:latin typeface="Times New Roman" panose="02020603050405020304" pitchFamily="18" charset="0"/>
              <a:ea typeface="Aptos" panose="020B0004020202020204" pitchFamily="34" charset="0"/>
              <a:cs typeface="Times New Roman" panose="02020603050405020304" pitchFamily="18" charset="0"/>
            </a:endParaRPr>
          </a:p>
          <a:p>
            <a:pPr marL="0" lvl="0" indent="0" algn="just">
              <a:lnSpc>
                <a:spcPct val="115000"/>
              </a:lnSpc>
              <a:spcBef>
                <a:spcPts val="1200"/>
              </a:spcBef>
              <a:spcAft>
                <a:spcPts val="1200"/>
              </a:spcAft>
              <a:buFont typeface="+mj-lt"/>
              <a:buNone/>
            </a:pP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7. Attack Patterns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Mẫu tấn công được tạo ra bằng quy trình 3 bước sau:</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1) Lựa chọn và trích xuất đặc trưng, biểu diễn mẫu (</a:t>
            </a: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feature selection and/or extraction, pattern representation</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2) Định nghĩa một biện pháp đo lường độ gần mẫu và phù hợp với miền dữ liệu (</a:t>
            </a: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definition of a pattern proximity measure appropriate to the data domain)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3) Nhóm các mẫu tương tự (</a:t>
            </a: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grouping similar patterns</a:t>
            </a:r>
            <a:r>
              <a:rPr lang="en-US" sz="1800" kern="100">
                <a:effectLst/>
                <a:latin typeface="Times New Roman" panose="02020603050405020304" pitchFamily="18" charset="0"/>
                <a:ea typeface="Aptos" panose="020B0004020202020204" pitchFamily="34" charset="0"/>
                <a:cs typeface="Times New Roman" panose="02020603050405020304" pitchFamily="18" charset="0"/>
              </a:rPr>
              <a:t>)</a:t>
            </a:r>
          </a:p>
          <a:p>
            <a:pPr marL="0" lvl="0" indent="0" algn="just">
              <a:lnSpc>
                <a:spcPct val="115000"/>
              </a:lnSpc>
              <a:spcBef>
                <a:spcPts val="1200"/>
              </a:spcBef>
              <a:spcAft>
                <a:spcPts val="1200"/>
              </a:spcAft>
              <a:buFont typeface="+mj-lt"/>
              <a:buNone/>
            </a:pP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8. Attack Root Cause Identification</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Nguyên nhân gốc rễ của cuộc tấn công có thể được định nghĩa là nguyên nhân cơ bản nhất sinh ra cuộc tấn công. Nguyên nhân gốc rễ có thể liên quan đến một công cụ tấn công cụ thể hoặc một trong các biến thể hoặc cấu hình của nó. </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Một trong những nhiệm vụ chính của phân tích dữ liệu honeypot là chỉ định các cụm và các mẫu được nhận dạng cho các nguyên nhân gốc rễ</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marL="0" lvl="0" indent="0" algn="just">
              <a:lnSpc>
                <a:spcPct val="115000"/>
              </a:lnSpc>
              <a:spcBef>
                <a:spcPts val="1200"/>
              </a:spcBef>
              <a:spcAft>
                <a:spcPts val="1200"/>
              </a:spcAft>
              <a:buFont typeface="+mj-lt"/>
              <a:buNone/>
            </a:pPr>
            <a:r>
              <a:rPr lang="en-US" sz="1800" b="1" kern="100">
                <a:effectLst/>
                <a:latin typeface="Times New Roman" panose="02020603050405020304" pitchFamily="18" charset="0"/>
                <a:ea typeface="Aptos" panose="020B0004020202020204" pitchFamily="34" charset="0"/>
                <a:cs typeface="Times New Roman" panose="02020603050405020304" pitchFamily="18" charset="0"/>
              </a:rPr>
              <a:t>9. Attack Risk Assessment</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Việc ước tính rủi ro được thực hiện trên các honeypot tương tác cao, vì nó có thể được đánh giá dựa trên mức độ nghiêm trọng của lỗ hổng và phân tích khai thác.</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Bef>
                <a:spcPts val="1200"/>
              </a:spcBef>
              <a:spcAft>
                <a:spcPts val="1200"/>
              </a:spcAft>
            </a:pP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Bef>
                <a:spcPts val="1200"/>
              </a:spcBef>
              <a:spcAft>
                <a:spcPts val="1200"/>
              </a:spcAft>
            </a:pP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pPr algn="just">
              <a:lnSpc>
                <a:spcPct val="115000"/>
              </a:lnSpc>
              <a:spcBef>
                <a:spcPts val="1200"/>
              </a:spcBef>
              <a:spcAft>
                <a:spcPts val="1200"/>
              </a:spcAft>
            </a:pP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a:p>
            <a:endParaRPr lang="en-US" sz="1800">
              <a:effectLst/>
              <a:latin typeface="Times New Roman" panose="02020603050405020304" pitchFamily="18" charset="0"/>
              <a:ea typeface="Aptos" panose="020B0004020202020204" pitchFamily="34" charset="0"/>
            </a:endParaRPr>
          </a:p>
          <a:p>
            <a:endParaRPr lang="en-US" sz="1800">
              <a:effectLst/>
              <a:latin typeface="Times New Roman" panose="02020603050405020304" pitchFamily="18" charset="0"/>
            </a:endParaRPr>
          </a:p>
          <a:p>
            <a:endParaRPr lang="en-US"/>
          </a:p>
        </p:txBody>
      </p:sp>
      <p:sp>
        <p:nvSpPr>
          <p:cNvPr id="4" name="Slide Number Placeholder 3"/>
          <p:cNvSpPr>
            <a:spLocks noGrp="1"/>
          </p:cNvSpPr>
          <p:nvPr>
            <p:ph type="sldNum" sz="quarter" idx="5"/>
          </p:nvPr>
        </p:nvSpPr>
        <p:spPr/>
        <p:txBody>
          <a:bodyPr/>
          <a:lstStyle/>
          <a:p>
            <a:fld id="{871B2431-D351-4C6E-A3CF-9DFAC0E3E050}" type="slidenum">
              <a:rPr lang="cs-CZ" smtClean="0"/>
              <a:t>11</a:t>
            </a:fld>
            <a:endParaRPr lang="cs-CZ"/>
          </a:p>
        </p:txBody>
      </p:sp>
    </p:spTree>
    <p:extLst>
      <p:ext uri="{BB962C8B-B14F-4D97-AF65-F5344CB8AC3E}">
        <p14:creationId xmlns:p14="http://schemas.microsoft.com/office/powerpoint/2010/main" val="3604741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60675" y="512763"/>
            <a:ext cx="3422650" cy="25669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71B2431-D351-4C6E-A3CF-9DFAC0E3E050}" type="slidenum">
              <a:rPr lang="cs-CZ" smtClean="0"/>
              <a:t>12</a:t>
            </a:fld>
            <a:endParaRPr lang="cs-CZ"/>
          </a:p>
        </p:txBody>
      </p:sp>
    </p:spTree>
    <p:extLst>
      <p:ext uri="{BB962C8B-B14F-4D97-AF65-F5344CB8AC3E}">
        <p14:creationId xmlns:p14="http://schemas.microsoft.com/office/powerpoint/2010/main" val="2381085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12/30/2024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5172608" y="-3624563"/>
            <a:ext cx="5370818" cy="10265058"/>
            <a:chOff x="0" y="0"/>
            <a:chExt cx="7161091" cy="13686744"/>
          </a:xfrm>
        </p:grpSpPr>
        <p:sp>
          <p:nvSpPr>
            <p:cNvPr id="3" name="Freeform 3"/>
            <p:cNvSpPr/>
            <p:nvPr/>
          </p:nvSpPr>
          <p:spPr>
            <a:xfrm>
              <a:off x="0" y="0"/>
              <a:ext cx="7161149" cy="13686789"/>
            </a:xfrm>
            <a:custGeom>
              <a:avLst/>
              <a:gdLst/>
              <a:ahLst/>
              <a:cxnLst/>
              <a:rect l="l" t="t" r="r" b="b"/>
              <a:pathLst>
                <a:path w="7161149" h="13686789">
                  <a:moveTo>
                    <a:pt x="0" y="0"/>
                  </a:moveTo>
                  <a:lnTo>
                    <a:pt x="7161149" y="0"/>
                  </a:lnTo>
                  <a:lnTo>
                    <a:pt x="7161149" y="13686789"/>
                  </a:lnTo>
                  <a:lnTo>
                    <a:pt x="0" y="13686789"/>
                  </a:lnTo>
                  <a:close/>
                </a:path>
              </a:pathLst>
            </a:custGeom>
            <a:solidFill>
              <a:srgbClr val="F8FBFD"/>
            </a:solidFill>
          </p:spPr>
        </p:sp>
      </p:grpSp>
      <p:sp>
        <p:nvSpPr>
          <p:cNvPr id="4" name="TextBox 4"/>
          <p:cNvSpPr txBox="1"/>
          <p:nvPr/>
        </p:nvSpPr>
        <p:spPr>
          <a:xfrm>
            <a:off x="2514600" y="179153"/>
            <a:ext cx="8564880" cy="971384"/>
          </a:xfrm>
          <a:prstGeom prst="rect">
            <a:avLst/>
          </a:prstGeom>
        </p:spPr>
        <p:txBody>
          <a:bodyPr lIns="0" tIns="0" rIns="0" bIns="0" rtlCol="0" anchor="t">
            <a:spAutoFit/>
          </a:bodyPr>
          <a:lstStyle/>
          <a:p>
            <a:pPr algn="ctr">
              <a:lnSpc>
                <a:spcPts val="3990"/>
              </a:lnSpc>
            </a:pPr>
            <a:r>
              <a:rPr lang="en-US" sz="2200" b="1">
                <a:solidFill>
                  <a:srgbClr val="254061"/>
                </a:solidFill>
                <a:latin typeface="TT Rounds Condensed Bold"/>
                <a:ea typeface="TT Rounds Condensed Bold"/>
                <a:cs typeface="TT Rounds Condensed Bold"/>
                <a:sym typeface="TT Rounds Condensed Bold"/>
              </a:rPr>
              <a:t>TẤN CÔNG MẠNG</a:t>
            </a:r>
          </a:p>
          <a:p>
            <a:pPr algn="ctr">
              <a:lnSpc>
                <a:spcPts val="3990"/>
              </a:lnSpc>
            </a:pPr>
            <a:r>
              <a:rPr lang="en-US" sz="2200" b="1">
                <a:solidFill>
                  <a:srgbClr val="254061"/>
                </a:solidFill>
                <a:latin typeface="TT Rounds Condensed Bold"/>
                <a:ea typeface="TT Rounds Condensed Bold"/>
                <a:cs typeface="TT Rounds Condensed Bold"/>
                <a:sym typeface="TT Rounds Condensed Bold"/>
              </a:rPr>
              <a:t>NT205.P11.ANTT</a:t>
            </a:r>
          </a:p>
        </p:txBody>
      </p:sp>
      <p:sp>
        <p:nvSpPr>
          <p:cNvPr id="5" name="TextBox 5"/>
          <p:cNvSpPr txBox="1"/>
          <p:nvPr/>
        </p:nvSpPr>
        <p:spPr>
          <a:xfrm>
            <a:off x="0" y="2279297"/>
            <a:ext cx="5181600" cy="1819213"/>
          </a:xfrm>
          <a:prstGeom prst="rect">
            <a:avLst/>
          </a:prstGeom>
        </p:spPr>
        <p:txBody>
          <a:bodyPr lIns="0" tIns="0" rIns="0" bIns="0" rtlCol="0" anchor="t">
            <a:spAutoFit/>
          </a:bodyPr>
          <a:lstStyle/>
          <a:p>
            <a:pPr algn="ctr">
              <a:lnSpc>
                <a:spcPts val="7199"/>
              </a:lnSpc>
            </a:pPr>
            <a:r>
              <a:rPr lang="en-US" sz="5999" b="1" spc="56">
                <a:solidFill>
                  <a:srgbClr val="C6D9F1"/>
                </a:solidFill>
                <a:latin typeface="TT Rounds Condensed Bold"/>
                <a:ea typeface="TT Rounds Condensed Bold"/>
                <a:cs typeface="TT Rounds Condensed Bold"/>
                <a:sym typeface="TT Rounds Condensed Bold"/>
              </a:rPr>
              <a:t>Build honeypot system</a:t>
            </a:r>
          </a:p>
        </p:txBody>
      </p:sp>
      <p:sp>
        <p:nvSpPr>
          <p:cNvPr id="6" name="TextBox 6"/>
          <p:cNvSpPr txBox="1"/>
          <p:nvPr/>
        </p:nvSpPr>
        <p:spPr>
          <a:xfrm>
            <a:off x="381493" y="4662260"/>
            <a:ext cx="4196293" cy="866714"/>
          </a:xfrm>
          <a:prstGeom prst="rect">
            <a:avLst/>
          </a:prstGeom>
        </p:spPr>
        <p:txBody>
          <a:bodyPr lIns="0" tIns="0" rIns="0" bIns="0" rtlCol="0" anchor="t">
            <a:spAutoFit/>
          </a:bodyPr>
          <a:lstStyle/>
          <a:p>
            <a:pPr algn="ctr">
              <a:lnSpc>
                <a:spcPts val="3599"/>
              </a:lnSpc>
            </a:pPr>
            <a:r>
              <a:rPr lang="en-US" sz="1999" b="1">
                <a:solidFill>
                  <a:srgbClr val="C6D9F1"/>
                </a:solidFill>
                <a:latin typeface="TT Rounds Condensed Bold"/>
                <a:ea typeface="TT Rounds Condensed Bold"/>
                <a:cs typeface="TT Rounds Condensed Bold"/>
                <a:sym typeface="TT Rounds Condensed Bold"/>
              </a:rPr>
              <a:t>GVHD: ThS Nguyễn Duy</a:t>
            </a:r>
          </a:p>
          <a:p>
            <a:pPr algn="ctr">
              <a:lnSpc>
                <a:spcPts val="3599"/>
              </a:lnSpc>
            </a:pPr>
            <a:r>
              <a:rPr lang="en-US" sz="1999" b="1">
                <a:solidFill>
                  <a:srgbClr val="C6D9F1"/>
                </a:solidFill>
                <a:latin typeface="TT Rounds Condensed Bold"/>
                <a:ea typeface="TT Rounds Condensed Bold"/>
                <a:cs typeface="TT Rounds Condensed Bold"/>
                <a:sym typeface="TT Rounds Condensed Bold"/>
              </a:rPr>
              <a:t>Nhóm: 14</a:t>
            </a:r>
          </a:p>
        </p:txBody>
      </p:sp>
      <p:grpSp>
        <p:nvGrpSpPr>
          <p:cNvPr id="7" name="Group 7"/>
          <p:cNvGrpSpPr/>
          <p:nvPr/>
        </p:nvGrpSpPr>
        <p:grpSpPr>
          <a:xfrm rot="-2700000">
            <a:off x="6642366" y="5582273"/>
            <a:ext cx="4312388" cy="3238550"/>
            <a:chOff x="0" y="0"/>
            <a:chExt cx="5749851" cy="4318067"/>
          </a:xfrm>
        </p:grpSpPr>
        <p:sp>
          <p:nvSpPr>
            <p:cNvPr id="8" name="Freeform 8"/>
            <p:cNvSpPr/>
            <p:nvPr/>
          </p:nvSpPr>
          <p:spPr>
            <a:xfrm>
              <a:off x="0" y="0"/>
              <a:ext cx="5749798" cy="4318127"/>
            </a:xfrm>
            <a:custGeom>
              <a:avLst/>
              <a:gdLst/>
              <a:ahLst/>
              <a:cxnLst/>
              <a:rect l="l" t="t" r="r" b="b"/>
              <a:pathLst>
                <a:path w="5749798" h="4318127">
                  <a:moveTo>
                    <a:pt x="0" y="0"/>
                  </a:moveTo>
                  <a:lnTo>
                    <a:pt x="5749798" y="0"/>
                  </a:lnTo>
                  <a:lnTo>
                    <a:pt x="5749798" y="4318127"/>
                  </a:lnTo>
                  <a:lnTo>
                    <a:pt x="0" y="4318127"/>
                  </a:lnTo>
                  <a:close/>
                </a:path>
              </a:pathLst>
            </a:custGeom>
            <a:solidFill>
              <a:srgbClr val="97BCC7"/>
            </a:solidFill>
          </p:spPr>
        </p:sp>
      </p:grpSp>
      <p:sp>
        <p:nvSpPr>
          <p:cNvPr id="9" name="TextBox 9"/>
          <p:cNvSpPr txBox="1"/>
          <p:nvPr/>
        </p:nvSpPr>
        <p:spPr>
          <a:xfrm>
            <a:off x="244107" y="115287"/>
            <a:ext cx="2552886" cy="507434"/>
          </a:xfrm>
          <a:prstGeom prst="rect">
            <a:avLst/>
          </a:prstGeom>
        </p:spPr>
        <p:txBody>
          <a:bodyPr lIns="0" tIns="0" rIns="0" bIns="0" rtlCol="0" anchor="t">
            <a:spAutoFit/>
          </a:bodyPr>
          <a:lstStyle/>
          <a:p>
            <a:pPr algn="ctr">
              <a:lnSpc>
                <a:spcPts val="4479"/>
              </a:lnSpc>
            </a:pPr>
            <a:r>
              <a:rPr lang="en-US" sz="2000" b="1" spc="15">
                <a:solidFill>
                  <a:srgbClr val="C6D9F1"/>
                </a:solidFill>
                <a:latin typeface="TT Rounds Condensed Bold"/>
                <a:ea typeface="TT Rounds Condensed Bold"/>
                <a:cs typeface="TT Rounds Condensed Bold"/>
                <a:sym typeface="TT Rounds Condensed Bold"/>
              </a:rPr>
              <a:t>BÁO CÁO CUỐI KỲ</a:t>
            </a:r>
          </a:p>
        </p:txBody>
      </p:sp>
      <p:sp>
        <p:nvSpPr>
          <p:cNvPr id="10" name="TextBox 10"/>
          <p:cNvSpPr txBox="1"/>
          <p:nvPr/>
        </p:nvSpPr>
        <p:spPr>
          <a:xfrm>
            <a:off x="416454" y="5887921"/>
            <a:ext cx="4196293" cy="786827"/>
          </a:xfrm>
          <a:prstGeom prst="rect">
            <a:avLst/>
          </a:prstGeom>
        </p:spPr>
        <p:txBody>
          <a:bodyPr lIns="0" tIns="0" rIns="0" bIns="0" rtlCol="0" anchor="t">
            <a:spAutoFit/>
          </a:bodyPr>
          <a:lstStyle/>
          <a:p>
            <a:pPr algn="ctr">
              <a:lnSpc>
                <a:spcPts val="3240"/>
              </a:lnSpc>
            </a:pPr>
            <a:r>
              <a:rPr lang="en-US" sz="1800" b="1">
                <a:solidFill>
                  <a:srgbClr val="C6D9F1"/>
                </a:solidFill>
                <a:latin typeface="TT Rounds Condensed Bold"/>
                <a:ea typeface="TT Rounds Condensed Bold"/>
                <a:cs typeface="TT Rounds Condensed Bold"/>
                <a:sym typeface="TT Rounds Condensed Bold"/>
              </a:rPr>
              <a:t>20520823 - Mai Ngọc Phương Trinh</a:t>
            </a:r>
          </a:p>
          <a:p>
            <a:pPr algn="ctr">
              <a:lnSpc>
                <a:spcPts val="3240"/>
              </a:lnSpc>
            </a:pPr>
            <a:r>
              <a:rPr lang="en-US" sz="1800" b="1">
                <a:solidFill>
                  <a:srgbClr val="C6D9F1"/>
                </a:solidFill>
                <a:latin typeface="TT Rounds Condensed Bold"/>
                <a:ea typeface="TT Rounds Condensed Bold"/>
                <a:cs typeface="TT Rounds Condensed Bold"/>
                <a:sym typeface="TT Rounds Condensed Bold"/>
              </a:rPr>
              <a:t>21521191 - Nguyễn Lê Thảo Ngọc</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BFD"/>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7282255" y="-1119270"/>
            <a:ext cx="1599407" cy="1585948"/>
            <a:chOff x="0" y="0"/>
            <a:chExt cx="2132543" cy="2114597"/>
          </a:xfrm>
        </p:grpSpPr>
        <p:sp>
          <p:nvSpPr>
            <p:cNvPr id="3" name="Freeform 3"/>
            <p:cNvSpPr/>
            <p:nvPr/>
          </p:nvSpPr>
          <p:spPr>
            <a:xfrm>
              <a:off x="0" y="0"/>
              <a:ext cx="2132584" cy="2114550"/>
            </a:xfrm>
            <a:custGeom>
              <a:avLst/>
              <a:gdLst/>
              <a:ahLst/>
              <a:cxnLst/>
              <a:rect l="l" t="t" r="r" b="b"/>
              <a:pathLst>
                <a:path w="2132584" h="2114550">
                  <a:moveTo>
                    <a:pt x="0" y="0"/>
                  </a:moveTo>
                  <a:lnTo>
                    <a:pt x="2132584" y="0"/>
                  </a:lnTo>
                  <a:lnTo>
                    <a:pt x="2132584" y="2114550"/>
                  </a:lnTo>
                  <a:lnTo>
                    <a:pt x="0" y="2114550"/>
                  </a:lnTo>
                  <a:close/>
                </a:path>
              </a:pathLst>
            </a:custGeom>
            <a:solidFill>
              <a:srgbClr val="97BCC7"/>
            </a:solidFill>
          </p:spPr>
        </p:sp>
      </p:grpSp>
      <p:grpSp>
        <p:nvGrpSpPr>
          <p:cNvPr id="4" name="Group 4"/>
          <p:cNvGrpSpPr/>
          <p:nvPr/>
        </p:nvGrpSpPr>
        <p:grpSpPr>
          <a:xfrm rot="-2700000">
            <a:off x="-2490709" y="5228770"/>
            <a:ext cx="4215873" cy="5693313"/>
            <a:chOff x="0" y="0"/>
            <a:chExt cx="5621164" cy="7591084"/>
          </a:xfrm>
        </p:grpSpPr>
        <p:sp>
          <p:nvSpPr>
            <p:cNvPr id="5" name="Freeform 5"/>
            <p:cNvSpPr/>
            <p:nvPr/>
          </p:nvSpPr>
          <p:spPr>
            <a:xfrm>
              <a:off x="0" y="0"/>
              <a:ext cx="5621147" cy="7591044"/>
            </a:xfrm>
            <a:custGeom>
              <a:avLst/>
              <a:gdLst/>
              <a:ahLst/>
              <a:cxnLst/>
              <a:rect l="l" t="t" r="r" b="b"/>
              <a:pathLst>
                <a:path w="5621147" h="7591044">
                  <a:moveTo>
                    <a:pt x="0" y="0"/>
                  </a:moveTo>
                  <a:lnTo>
                    <a:pt x="5621147" y="0"/>
                  </a:lnTo>
                  <a:lnTo>
                    <a:pt x="5621147" y="7591044"/>
                  </a:lnTo>
                  <a:lnTo>
                    <a:pt x="0" y="7591044"/>
                  </a:lnTo>
                  <a:close/>
                </a:path>
              </a:pathLst>
            </a:custGeom>
            <a:solidFill>
              <a:srgbClr val="97BCC7"/>
            </a:solidFill>
          </p:spPr>
        </p:sp>
      </p:grpSp>
      <p:grpSp>
        <p:nvGrpSpPr>
          <p:cNvPr id="6" name="Group 6"/>
          <p:cNvGrpSpPr/>
          <p:nvPr/>
        </p:nvGrpSpPr>
        <p:grpSpPr>
          <a:xfrm rot="-2700000">
            <a:off x="7946060" y="-235135"/>
            <a:ext cx="4043490" cy="26728"/>
            <a:chOff x="0" y="0"/>
            <a:chExt cx="5391320" cy="35637"/>
          </a:xfrm>
        </p:grpSpPr>
        <p:sp>
          <p:nvSpPr>
            <p:cNvPr id="7" name="Freeform 7"/>
            <p:cNvSpPr/>
            <p:nvPr/>
          </p:nvSpPr>
          <p:spPr>
            <a:xfrm>
              <a:off x="0" y="0"/>
              <a:ext cx="5391277" cy="35687"/>
            </a:xfrm>
            <a:custGeom>
              <a:avLst/>
              <a:gdLst/>
              <a:ahLst/>
              <a:cxnLst/>
              <a:rect l="l" t="t" r="r" b="b"/>
              <a:pathLst>
                <a:path w="5391277" h="35687">
                  <a:moveTo>
                    <a:pt x="0" y="0"/>
                  </a:moveTo>
                  <a:lnTo>
                    <a:pt x="5391277" y="0"/>
                  </a:lnTo>
                  <a:lnTo>
                    <a:pt x="5391277" y="35687"/>
                  </a:lnTo>
                  <a:lnTo>
                    <a:pt x="0" y="35687"/>
                  </a:lnTo>
                  <a:close/>
                </a:path>
              </a:pathLst>
            </a:custGeom>
            <a:solidFill>
              <a:srgbClr val="053D57"/>
            </a:solidFill>
          </p:spPr>
        </p:sp>
      </p:grpSp>
      <p:grpSp>
        <p:nvGrpSpPr>
          <p:cNvPr id="8" name="Group 8"/>
          <p:cNvGrpSpPr/>
          <p:nvPr/>
        </p:nvGrpSpPr>
        <p:grpSpPr>
          <a:xfrm rot="-2700000">
            <a:off x="2510632" y="4579573"/>
            <a:ext cx="23417" cy="6248732"/>
            <a:chOff x="0" y="0"/>
            <a:chExt cx="31223" cy="8331643"/>
          </a:xfrm>
        </p:grpSpPr>
        <p:sp>
          <p:nvSpPr>
            <p:cNvPr id="9" name="Freeform 9"/>
            <p:cNvSpPr/>
            <p:nvPr/>
          </p:nvSpPr>
          <p:spPr>
            <a:xfrm>
              <a:off x="0" y="0"/>
              <a:ext cx="31242" cy="8331581"/>
            </a:xfrm>
            <a:custGeom>
              <a:avLst/>
              <a:gdLst/>
              <a:ahLst/>
              <a:cxnLst/>
              <a:rect l="l" t="t" r="r" b="b"/>
              <a:pathLst>
                <a:path w="31242" h="8331581">
                  <a:moveTo>
                    <a:pt x="0" y="0"/>
                  </a:moveTo>
                  <a:lnTo>
                    <a:pt x="31242" y="0"/>
                  </a:lnTo>
                  <a:lnTo>
                    <a:pt x="31242" y="8331581"/>
                  </a:lnTo>
                  <a:lnTo>
                    <a:pt x="0" y="8331581"/>
                  </a:lnTo>
                  <a:close/>
                </a:path>
              </a:pathLst>
            </a:custGeom>
            <a:solidFill>
              <a:srgbClr val="053D57"/>
            </a:solidFill>
          </p:spPr>
        </p:sp>
      </p:grpSp>
      <p:sp>
        <p:nvSpPr>
          <p:cNvPr id="10" name="TextBox 10"/>
          <p:cNvSpPr txBox="1"/>
          <p:nvPr/>
        </p:nvSpPr>
        <p:spPr>
          <a:xfrm>
            <a:off x="118448" y="-1905"/>
            <a:ext cx="7277002" cy="502920"/>
          </a:xfrm>
          <a:prstGeom prst="rect">
            <a:avLst/>
          </a:prstGeom>
        </p:spPr>
        <p:txBody>
          <a:bodyPr lIns="0" tIns="0" rIns="0" bIns="0" rtlCol="0" anchor="t">
            <a:spAutoFit/>
          </a:bodyPr>
          <a:lstStyle/>
          <a:p>
            <a:pPr algn="just">
              <a:lnSpc>
                <a:spcPts val="4140"/>
              </a:lnSpc>
            </a:pPr>
            <a:r>
              <a:rPr lang="en-US" sz="3000" b="1">
                <a:solidFill>
                  <a:srgbClr val="1F497D"/>
                </a:solidFill>
                <a:latin typeface="Alegreya Bold"/>
                <a:ea typeface="Alegreya Bold"/>
                <a:cs typeface="Alegreya Bold"/>
                <a:sym typeface="Alegreya Bold"/>
              </a:rPr>
              <a:t>5. Ưu và nhược điểm của Honeypot</a:t>
            </a:r>
          </a:p>
        </p:txBody>
      </p:sp>
      <p:sp>
        <p:nvSpPr>
          <p:cNvPr id="11" name="TextBox 11"/>
          <p:cNvSpPr txBox="1"/>
          <p:nvPr/>
        </p:nvSpPr>
        <p:spPr>
          <a:xfrm>
            <a:off x="416378" y="1179168"/>
            <a:ext cx="8647005" cy="4792980"/>
          </a:xfrm>
          <a:prstGeom prst="rect">
            <a:avLst/>
          </a:prstGeom>
        </p:spPr>
        <p:txBody>
          <a:bodyPr lIns="0" tIns="0" rIns="0" bIns="0" rtlCol="0" anchor="t">
            <a:spAutoFit/>
          </a:bodyPr>
          <a:lstStyle/>
          <a:p>
            <a:pPr algn="just">
              <a:lnSpc>
                <a:spcPts val="2759"/>
              </a:lnSpc>
            </a:pPr>
            <a:r>
              <a:rPr lang="en-US" sz="1999" b="1">
                <a:solidFill>
                  <a:srgbClr val="000000"/>
                </a:solidFill>
                <a:latin typeface="Alegreya Bold"/>
                <a:ea typeface="Alegreya Bold"/>
                <a:cs typeface="Alegreya Bold"/>
                <a:sym typeface="Alegreya Bold"/>
              </a:rPr>
              <a:t>Nhược điểm</a:t>
            </a:r>
          </a:p>
          <a:p>
            <a:pPr marL="431799" lvl="1" indent="-215899" algn="just">
              <a:lnSpc>
                <a:spcPts val="2759"/>
              </a:lnSpc>
              <a:buFont typeface="Arial"/>
              <a:buChar char="•"/>
            </a:pPr>
            <a:r>
              <a:rPr lang="en-US" sz="1999">
                <a:solidFill>
                  <a:srgbClr val="000000"/>
                </a:solidFill>
                <a:latin typeface="Alegreya"/>
                <a:ea typeface="Alegreya"/>
                <a:cs typeface="Alegreya"/>
                <a:sym typeface="Alegreya"/>
              </a:rPr>
              <a:t>Tầm nhìn hạn chế (Limited Field of View): Server Honeypot đều có một vấn đề chung là chúng vô giá trị nếu không ai tấn công chúng. Miễn là kẻ tấn công không gửi bất kỳ gói nào đến honeypot, thì honeypot sẽ không biết về bất kỳ hoạt động tấn công nào có thể diễn ra trên hệ thống mà nó đang đóng giả.</a:t>
            </a:r>
          </a:p>
          <a:p>
            <a:pPr marL="431799" lvl="1" indent="-215899" algn="just">
              <a:lnSpc>
                <a:spcPts val="2759"/>
              </a:lnSpc>
              <a:buFont typeface="Arial"/>
              <a:buChar char="•"/>
            </a:pPr>
            <a:r>
              <a:rPr lang="en-US" sz="1999">
                <a:solidFill>
                  <a:srgbClr val="000000"/>
                </a:solidFill>
                <a:latin typeface="Alegreya"/>
                <a:ea typeface="Alegreya"/>
                <a:cs typeface="Alegreya"/>
                <a:sym typeface="Alegreya"/>
              </a:rPr>
              <a:t>Bị lấy dấu vân tay (Being Fingerprinted): Các honeypot có mức độ tương tác thấp chỉ mô phỏng cơ bản các các dịch vụ mạng, giao thức TCP và IP. Điều này dẫn tới các dịch vụ của chúng có thể hoạt động khác so với các dịch vụ thực tế, do đó kẻ tấn công có thể dễ dàng lấy dấu vân tay honeypot và phát hiện ra chúng.</a:t>
            </a:r>
          </a:p>
          <a:p>
            <a:pPr marL="431799" lvl="1" indent="-215899" algn="just">
              <a:lnSpc>
                <a:spcPts val="2759"/>
              </a:lnSpc>
              <a:buFont typeface="Arial"/>
              <a:buChar char="•"/>
            </a:pPr>
            <a:r>
              <a:rPr lang="en-US" sz="1999">
                <a:solidFill>
                  <a:srgbClr val="000000"/>
                </a:solidFill>
                <a:latin typeface="Alegreya"/>
                <a:ea typeface="Alegreya"/>
                <a:cs typeface="Alegreya"/>
                <a:sym typeface="Alegreya"/>
              </a:rPr>
              <a:t>Rủi ro cho môi trường (Risk to the Environment): Nếu honeypot bị khai thác, chúng có thể tạo ra các rủi ro cho môi trường người dùng thực tế hay bị lợi dụng để tấn công vào hệ thống thật của tổ chức, doanh nghiệp. Mức độ tương tác của honeypot càng cao thì rủi ro sinh ra khi chúng bị khai thác thành công càng lớn.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2700000">
            <a:off x="7376421" y="-3283101"/>
            <a:ext cx="5888081" cy="5413924"/>
            <a:chOff x="0" y="0"/>
            <a:chExt cx="7850775" cy="7218565"/>
          </a:xfrm>
        </p:grpSpPr>
        <p:sp>
          <p:nvSpPr>
            <p:cNvPr id="3" name="Freeform 3"/>
            <p:cNvSpPr/>
            <p:nvPr/>
          </p:nvSpPr>
          <p:spPr>
            <a:xfrm>
              <a:off x="0" y="0"/>
              <a:ext cx="7850759" cy="7218553"/>
            </a:xfrm>
            <a:custGeom>
              <a:avLst/>
              <a:gdLst/>
              <a:ahLst/>
              <a:cxnLst/>
              <a:rect l="l" t="t" r="r" b="b"/>
              <a:pathLst>
                <a:path w="7850759" h="7218553">
                  <a:moveTo>
                    <a:pt x="0" y="0"/>
                  </a:moveTo>
                  <a:lnTo>
                    <a:pt x="7850759" y="0"/>
                  </a:lnTo>
                  <a:lnTo>
                    <a:pt x="7850759" y="7218553"/>
                  </a:lnTo>
                  <a:lnTo>
                    <a:pt x="0" y="7218553"/>
                  </a:lnTo>
                  <a:close/>
                </a:path>
              </a:pathLst>
            </a:custGeom>
            <a:solidFill>
              <a:srgbClr val="053D57">
                <a:alpha val="49804"/>
              </a:srgbClr>
            </a:solidFill>
          </p:spPr>
        </p:sp>
      </p:grpSp>
      <p:grpSp>
        <p:nvGrpSpPr>
          <p:cNvPr id="4" name="Group 4"/>
          <p:cNvGrpSpPr/>
          <p:nvPr/>
        </p:nvGrpSpPr>
        <p:grpSpPr>
          <a:xfrm rot="-2700000">
            <a:off x="6579405" y="6444366"/>
            <a:ext cx="4319572" cy="23619"/>
            <a:chOff x="0" y="0"/>
            <a:chExt cx="5759429" cy="31492"/>
          </a:xfrm>
        </p:grpSpPr>
        <p:sp>
          <p:nvSpPr>
            <p:cNvPr id="5" name="Freeform 5"/>
            <p:cNvSpPr/>
            <p:nvPr/>
          </p:nvSpPr>
          <p:spPr>
            <a:xfrm>
              <a:off x="0" y="0"/>
              <a:ext cx="5759450" cy="31496"/>
            </a:xfrm>
            <a:custGeom>
              <a:avLst/>
              <a:gdLst/>
              <a:ahLst/>
              <a:cxnLst/>
              <a:rect l="l" t="t" r="r" b="b"/>
              <a:pathLst>
                <a:path w="5759450" h="31496">
                  <a:moveTo>
                    <a:pt x="0" y="0"/>
                  </a:moveTo>
                  <a:lnTo>
                    <a:pt x="5759450" y="0"/>
                  </a:lnTo>
                  <a:lnTo>
                    <a:pt x="5759450" y="31496"/>
                  </a:lnTo>
                  <a:lnTo>
                    <a:pt x="0" y="31496"/>
                  </a:lnTo>
                  <a:close/>
                </a:path>
              </a:pathLst>
            </a:custGeom>
            <a:solidFill>
              <a:srgbClr val="053D57"/>
            </a:solidFill>
          </p:spPr>
        </p:sp>
      </p:grpSp>
      <p:sp>
        <p:nvSpPr>
          <p:cNvPr id="6" name="Freeform 6"/>
          <p:cNvSpPr/>
          <p:nvPr/>
        </p:nvSpPr>
        <p:spPr>
          <a:xfrm>
            <a:off x="603567" y="1371420"/>
            <a:ext cx="8546466" cy="4572359"/>
          </a:xfrm>
          <a:custGeom>
            <a:avLst/>
            <a:gdLst/>
            <a:ahLst/>
            <a:cxnLst/>
            <a:rect l="l" t="t" r="r" b="b"/>
            <a:pathLst>
              <a:path w="8546466" h="4572359">
                <a:moveTo>
                  <a:pt x="0" y="0"/>
                </a:moveTo>
                <a:lnTo>
                  <a:pt x="8546466" y="0"/>
                </a:lnTo>
                <a:lnTo>
                  <a:pt x="8546466" y="4572360"/>
                </a:lnTo>
                <a:lnTo>
                  <a:pt x="0" y="4572360"/>
                </a:lnTo>
                <a:lnTo>
                  <a:pt x="0" y="0"/>
                </a:lnTo>
                <a:close/>
              </a:path>
            </a:pathLst>
          </a:custGeom>
          <a:blipFill>
            <a:blip r:embed="rId3"/>
            <a:stretch>
              <a:fillRect/>
            </a:stretch>
          </a:blipFill>
        </p:spPr>
      </p:sp>
      <p:sp>
        <p:nvSpPr>
          <p:cNvPr id="7" name="TextBox 7"/>
          <p:cNvSpPr txBox="1"/>
          <p:nvPr/>
        </p:nvSpPr>
        <p:spPr>
          <a:xfrm>
            <a:off x="118448" y="-125730"/>
            <a:ext cx="8781712" cy="628650"/>
          </a:xfrm>
          <a:prstGeom prst="rect">
            <a:avLst/>
          </a:prstGeom>
        </p:spPr>
        <p:txBody>
          <a:bodyPr lIns="0" tIns="0" rIns="0" bIns="0" rtlCol="0" anchor="t">
            <a:spAutoFit/>
          </a:bodyPr>
          <a:lstStyle/>
          <a:p>
            <a:pPr algn="l">
              <a:lnSpc>
                <a:spcPts val="5400"/>
              </a:lnSpc>
            </a:pPr>
            <a:r>
              <a:rPr lang="en-US" sz="3000" b="1">
                <a:solidFill>
                  <a:srgbClr val="1F497D"/>
                </a:solidFill>
                <a:latin typeface="Alegreya Bold"/>
                <a:ea typeface="Alegreya Bold"/>
                <a:cs typeface="Alegreya Bold"/>
                <a:sym typeface="Alegreya Bold"/>
              </a:rPr>
              <a:t>5. Quá trình phân tích dữ liệu từ log của Honeypot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2141807" y="445668"/>
            <a:ext cx="6930935" cy="9276854"/>
            <a:chOff x="0" y="0"/>
            <a:chExt cx="9241247" cy="12369139"/>
          </a:xfrm>
        </p:grpSpPr>
        <p:sp>
          <p:nvSpPr>
            <p:cNvPr id="3" name="Freeform 3"/>
            <p:cNvSpPr/>
            <p:nvPr/>
          </p:nvSpPr>
          <p:spPr>
            <a:xfrm>
              <a:off x="0" y="0"/>
              <a:ext cx="9241282" cy="12369165"/>
            </a:xfrm>
            <a:custGeom>
              <a:avLst/>
              <a:gdLst/>
              <a:ahLst/>
              <a:cxnLst/>
              <a:rect l="l" t="t" r="r" b="b"/>
              <a:pathLst>
                <a:path w="9241282" h="12369165">
                  <a:moveTo>
                    <a:pt x="0" y="0"/>
                  </a:moveTo>
                  <a:lnTo>
                    <a:pt x="9241282" y="0"/>
                  </a:lnTo>
                  <a:lnTo>
                    <a:pt x="9241282" y="12369165"/>
                  </a:lnTo>
                  <a:lnTo>
                    <a:pt x="0" y="12369165"/>
                  </a:lnTo>
                  <a:close/>
                </a:path>
              </a:pathLst>
            </a:custGeom>
            <a:solidFill>
              <a:srgbClr val="F8FBFD"/>
            </a:solidFill>
          </p:spPr>
        </p:sp>
      </p:grpSp>
      <p:grpSp>
        <p:nvGrpSpPr>
          <p:cNvPr id="4" name="Group 4"/>
          <p:cNvGrpSpPr/>
          <p:nvPr/>
        </p:nvGrpSpPr>
        <p:grpSpPr>
          <a:xfrm rot="-2700000">
            <a:off x="4579445" y="-1222923"/>
            <a:ext cx="25670" cy="7629505"/>
            <a:chOff x="0" y="0"/>
            <a:chExt cx="34227" cy="10172673"/>
          </a:xfrm>
        </p:grpSpPr>
        <p:sp>
          <p:nvSpPr>
            <p:cNvPr id="5" name="Freeform 5"/>
            <p:cNvSpPr/>
            <p:nvPr/>
          </p:nvSpPr>
          <p:spPr>
            <a:xfrm>
              <a:off x="0" y="0"/>
              <a:ext cx="34290" cy="10172700"/>
            </a:xfrm>
            <a:custGeom>
              <a:avLst/>
              <a:gdLst/>
              <a:ahLst/>
              <a:cxnLst/>
              <a:rect l="l" t="t" r="r" b="b"/>
              <a:pathLst>
                <a:path w="34290" h="10172700">
                  <a:moveTo>
                    <a:pt x="0" y="0"/>
                  </a:moveTo>
                  <a:lnTo>
                    <a:pt x="34290" y="0"/>
                  </a:lnTo>
                  <a:lnTo>
                    <a:pt x="34290" y="10172700"/>
                  </a:lnTo>
                  <a:lnTo>
                    <a:pt x="0" y="10172700"/>
                  </a:lnTo>
                  <a:close/>
                </a:path>
              </a:pathLst>
            </a:custGeom>
            <a:solidFill>
              <a:srgbClr val="F8FBFD"/>
            </a:solidFill>
          </p:spPr>
        </p:sp>
      </p:grpSp>
      <p:sp>
        <p:nvSpPr>
          <p:cNvPr id="6" name="TextBox 6"/>
          <p:cNvSpPr txBox="1"/>
          <p:nvPr/>
        </p:nvSpPr>
        <p:spPr>
          <a:xfrm>
            <a:off x="553888" y="4317268"/>
            <a:ext cx="3354519" cy="1952625"/>
          </a:xfrm>
          <a:prstGeom prst="rect">
            <a:avLst/>
          </a:prstGeom>
        </p:spPr>
        <p:txBody>
          <a:bodyPr lIns="0" tIns="0" rIns="0" bIns="0" rtlCol="0" anchor="t">
            <a:spAutoFit/>
          </a:bodyPr>
          <a:lstStyle/>
          <a:p>
            <a:pPr algn="l">
              <a:lnSpc>
                <a:spcPts val="7680"/>
              </a:lnSpc>
            </a:pPr>
            <a:r>
              <a:rPr lang="en-US" sz="6400" b="1" spc="-64">
                <a:solidFill>
                  <a:srgbClr val="053D57"/>
                </a:solidFill>
                <a:latin typeface="TT Rounds Condensed Bold"/>
                <a:ea typeface="TT Rounds Condensed Bold"/>
                <a:cs typeface="TT Rounds Condensed Bold"/>
                <a:sym typeface="TT Rounds Condensed Bold"/>
              </a:rPr>
              <a:t>Cowrie Honeypot</a:t>
            </a:r>
          </a:p>
        </p:txBody>
      </p:sp>
      <p:sp>
        <p:nvSpPr>
          <p:cNvPr id="7" name="TextBox 7"/>
          <p:cNvSpPr txBox="1"/>
          <p:nvPr/>
        </p:nvSpPr>
        <p:spPr>
          <a:xfrm>
            <a:off x="4856751" y="721995"/>
            <a:ext cx="4165329" cy="981075"/>
          </a:xfrm>
          <a:prstGeom prst="rect">
            <a:avLst/>
          </a:prstGeom>
        </p:spPr>
        <p:txBody>
          <a:bodyPr lIns="0" tIns="0" rIns="0" bIns="0" rtlCol="0" anchor="t">
            <a:spAutoFit/>
          </a:bodyPr>
          <a:lstStyle/>
          <a:p>
            <a:pPr algn="r">
              <a:lnSpc>
                <a:spcPts val="7680"/>
              </a:lnSpc>
            </a:pPr>
            <a:r>
              <a:rPr lang="en-US" sz="6400" b="1" spc="-64">
                <a:solidFill>
                  <a:srgbClr val="F8FBFD"/>
                </a:solidFill>
                <a:latin typeface="TT Rounds Condensed Bold"/>
                <a:ea typeface="TT Rounds Condensed Bold"/>
                <a:cs typeface="TT Rounds Condensed Bold"/>
                <a:sym typeface="TT Rounds Condensed Bold"/>
              </a:rPr>
              <a:t>DEMO 1</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2720387" y="-883280"/>
            <a:ext cx="10793358" cy="9276854"/>
            <a:chOff x="0" y="0"/>
            <a:chExt cx="14391144" cy="12369139"/>
          </a:xfrm>
        </p:grpSpPr>
        <p:sp>
          <p:nvSpPr>
            <p:cNvPr id="3" name="Freeform 3"/>
            <p:cNvSpPr/>
            <p:nvPr/>
          </p:nvSpPr>
          <p:spPr>
            <a:xfrm>
              <a:off x="0" y="0"/>
              <a:ext cx="14391132" cy="12369165"/>
            </a:xfrm>
            <a:custGeom>
              <a:avLst/>
              <a:gdLst/>
              <a:ahLst/>
              <a:cxnLst/>
              <a:rect l="l" t="t" r="r" b="b"/>
              <a:pathLst>
                <a:path w="14391132" h="12369165">
                  <a:moveTo>
                    <a:pt x="0" y="0"/>
                  </a:moveTo>
                  <a:lnTo>
                    <a:pt x="14391132" y="0"/>
                  </a:lnTo>
                  <a:lnTo>
                    <a:pt x="14391132" y="12369165"/>
                  </a:lnTo>
                  <a:lnTo>
                    <a:pt x="0" y="12369165"/>
                  </a:lnTo>
                  <a:close/>
                </a:path>
              </a:pathLst>
            </a:custGeom>
            <a:solidFill>
              <a:srgbClr val="F8FBFD"/>
            </a:solidFill>
          </p:spPr>
        </p:sp>
      </p:grpSp>
      <p:sp>
        <p:nvSpPr>
          <p:cNvPr id="4" name="TextBox 4"/>
          <p:cNvSpPr txBox="1"/>
          <p:nvPr/>
        </p:nvSpPr>
        <p:spPr>
          <a:xfrm>
            <a:off x="304800" y="912495"/>
            <a:ext cx="7223760" cy="2647950"/>
          </a:xfrm>
          <a:prstGeom prst="rect">
            <a:avLst/>
          </a:prstGeom>
        </p:spPr>
        <p:txBody>
          <a:bodyPr lIns="0" tIns="0" rIns="0" bIns="0" rtlCol="0" anchor="t">
            <a:spAutoFit/>
          </a:bodyPr>
          <a:lstStyle/>
          <a:p>
            <a:pPr algn="l">
              <a:lnSpc>
                <a:spcPts val="3599"/>
              </a:lnSpc>
            </a:pPr>
            <a:r>
              <a:rPr lang="en-US" sz="1999" spc="18">
                <a:solidFill>
                  <a:srgbClr val="000000"/>
                </a:solidFill>
                <a:latin typeface="Alegreya"/>
                <a:ea typeface="Alegreya"/>
                <a:cs typeface="Alegreya"/>
                <a:sym typeface="Alegreya"/>
              </a:rPr>
              <a:t>Cowrie là một honeypot SSH và Telnet tương được thiết kế để ghi lại các cuộc tấn công brute force và tương tác shell do kẻ tấn công thực hiện. Ở chế độ tương tác trung bình (shell), nó mô phỏng hệ thống UNIX bằng Python, ở chế độ tương tác cao (proxy), nó hoạt động như một proxy SSH và telnet để quan sát hành vi của kẻ tấn công vào hệ thống khác.</a:t>
            </a:r>
          </a:p>
        </p:txBody>
      </p:sp>
      <p:sp>
        <p:nvSpPr>
          <p:cNvPr id="5" name="TextBox 5"/>
          <p:cNvSpPr txBox="1"/>
          <p:nvPr/>
        </p:nvSpPr>
        <p:spPr>
          <a:xfrm>
            <a:off x="320040" y="598854"/>
            <a:ext cx="1950720" cy="590550"/>
          </a:xfrm>
          <a:prstGeom prst="rect">
            <a:avLst/>
          </a:prstGeom>
        </p:spPr>
        <p:txBody>
          <a:bodyPr lIns="0" tIns="0" rIns="0" bIns="0" rtlCol="0" anchor="t">
            <a:spAutoFit/>
          </a:bodyPr>
          <a:lstStyle/>
          <a:p>
            <a:pPr algn="l">
              <a:lnSpc>
                <a:spcPts val="2399"/>
              </a:lnSpc>
            </a:pPr>
            <a:r>
              <a:rPr lang="en-US" sz="1999" b="1" spc="-71">
                <a:solidFill>
                  <a:srgbClr val="000000"/>
                </a:solidFill>
                <a:latin typeface="Alegreya Bold"/>
                <a:ea typeface="Alegreya Bold"/>
                <a:cs typeface="Alegreya Bold"/>
                <a:sym typeface="Alegreya Bold"/>
              </a:rPr>
              <a:t>Cowrie Honeypot</a:t>
            </a:r>
          </a:p>
          <a:p>
            <a:pPr algn="l">
              <a:lnSpc>
                <a:spcPts val="2399"/>
              </a:lnSpc>
            </a:pPr>
            <a:endParaRPr lang="en-US" sz="1999" b="1" spc="-71">
              <a:solidFill>
                <a:srgbClr val="000000"/>
              </a:solidFill>
              <a:latin typeface="Alegreya Bold"/>
              <a:ea typeface="Alegreya Bold"/>
              <a:cs typeface="Alegreya Bold"/>
              <a:sym typeface="Alegreya Bold"/>
            </a:endParaRPr>
          </a:p>
        </p:txBody>
      </p:sp>
      <p:sp>
        <p:nvSpPr>
          <p:cNvPr id="6" name="TextBox 6"/>
          <p:cNvSpPr txBox="1"/>
          <p:nvPr/>
        </p:nvSpPr>
        <p:spPr>
          <a:xfrm>
            <a:off x="304800" y="3562350"/>
            <a:ext cx="7223760" cy="2647950"/>
          </a:xfrm>
          <a:prstGeom prst="rect">
            <a:avLst/>
          </a:prstGeom>
        </p:spPr>
        <p:txBody>
          <a:bodyPr lIns="0" tIns="0" rIns="0" bIns="0" rtlCol="0" anchor="t">
            <a:spAutoFit/>
          </a:bodyPr>
          <a:lstStyle/>
          <a:p>
            <a:pPr algn="l">
              <a:lnSpc>
                <a:spcPts val="3599"/>
              </a:lnSpc>
            </a:pPr>
            <a:r>
              <a:rPr lang="en-US" sz="1999" b="1">
                <a:solidFill>
                  <a:srgbClr val="000000"/>
                </a:solidFill>
                <a:latin typeface="Alegreya Bold"/>
                <a:ea typeface="Alegreya Bold"/>
                <a:cs typeface="Alegreya Bold"/>
                <a:sym typeface="Alegreya Bold"/>
              </a:rPr>
              <a:t>Khả năng:</a:t>
            </a:r>
          </a:p>
          <a:p>
            <a:pPr algn="l">
              <a:lnSpc>
                <a:spcPts val="3599"/>
              </a:lnSpc>
            </a:pPr>
            <a:r>
              <a:rPr lang="en-US" sz="1999">
                <a:solidFill>
                  <a:srgbClr val="000000"/>
                </a:solidFill>
                <a:latin typeface="Alegreya"/>
                <a:ea typeface="Alegreya"/>
                <a:cs typeface="Alegreya"/>
                <a:sym typeface="Alegreya"/>
              </a:rPr>
              <a:t>Giả mạo hệ thống tệp với đầy đủ data giống với bản cài đặt Debian 5.0</a:t>
            </a:r>
          </a:p>
          <a:p>
            <a:pPr algn="l">
              <a:lnSpc>
                <a:spcPts val="3599"/>
              </a:lnSpc>
            </a:pPr>
            <a:r>
              <a:rPr lang="en-US" sz="1999">
                <a:solidFill>
                  <a:srgbClr val="000000"/>
                </a:solidFill>
                <a:latin typeface="Alegreya"/>
                <a:ea typeface="Alegreya"/>
                <a:cs typeface="Alegreya"/>
                <a:sym typeface="Alegreya"/>
              </a:rPr>
              <a:t>Có khả năng thêm nội dung tệp giả mạo để kẻ tấn công có thể cat các tệp như /etc/passwd.</a:t>
            </a:r>
          </a:p>
          <a:p>
            <a:pPr algn="l">
              <a:lnSpc>
                <a:spcPts val="3599"/>
              </a:lnSpc>
            </a:pPr>
            <a:r>
              <a:rPr lang="en-US" sz="1999">
                <a:solidFill>
                  <a:srgbClr val="000000"/>
                </a:solidFill>
                <a:latin typeface="Alegreya"/>
                <a:ea typeface="Alegreya"/>
                <a:cs typeface="Alegreya"/>
                <a:sym typeface="Alegreya"/>
              </a:rPr>
              <a:t>Cowrie lưu các tệp đã tải xuống bằng wget/curl hoặc đã tải lên bằng SFTP và scp để kiểm tra sau</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EFE"/>
        </a:solidFill>
        <a:effectLst/>
      </p:bgPr>
    </p:bg>
    <p:spTree>
      <p:nvGrpSpPr>
        <p:cNvPr id="1" name=""/>
        <p:cNvGrpSpPr/>
        <p:nvPr/>
      </p:nvGrpSpPr>
      <p:grpSpPr>
        <a:xfrm>
          <a:off x="0" y="0"/>
          <a:ext cx="0" cy="0"/>
          <a:chOff x="0" y="0"/>
          <a:chExt cx="0" cy="0"/>
        </a:xfrm>
      </p:grpSpPr>
      <p:sp>
        <p:nvSpPr>
          <p:cNvPr id="2" name="Freeform 2"/>
          <p:cNvSpPr/>
          <p:nvPr/>
        </p:nvSpPr>
        <p:spPr>
          <a:xfrm>
            <a:off x="1353376" y="2644328"/>
            <a:ext cx="7046847" cy="2026544"/>
          </a:xfrm>
          <a:custGeom>
            <a:avLst/>
            <a:gdLst/>
            <a:ahLst/>
            <a:cxnLst/>
            <a:rect l="l" t="t" r="r" b="b"/>
            <a:pathLst>
              <a:path w="7046847" h="2026544">
                <a:moveTo>
                  <a:pt x="0" y="0"/>
                </a:moveTo>
                <a:lnTo>
                  <a:pt x="7046848" y="0"/>
                </a:lnTo>
                <a:lnTo>
                  <a:pt x="7046848" y="2026544"/>
                </a:lnTo>
                <a:lnTo>
                  <a:pt x="0" y="2026544"/>
                </a:lnTo>
                <a:lnTo>
                  <a:pt x="0" y="0"/>
                </a:lnTo>
                <a:close/>
              </a:path>
            </a:pathLst>
          </a:custGeom>
          <a:blipFill>
            <a:blip r:embed="rId2"/>
            <a:stretch>
              <a:fillRect/>
            </a:stretch>
          </a:blipFill>
        </p:spPr>
      </p:sp>
      <p:sp>
        <p:nvSpPr>
          <p:cNvPr id="3" name="TextBox 3"/>
          <p:cNvSpPr txBox="1"/>
          <p:nvPr/>
        </p:nvSpPr>
        <p:spPr>
          <a:xfrm>
            <a:off x="118448" y="-1905"/>
            <a:ext cx="7277002" cy="502951"/>
          </a:xfrm>
          <a:prstGeom prst="rect">
            <a:avLst/>
          </a:prstGeom>
        </p:spPr>
        <p:txBody>
          <a:bodyPr lIns="0" tIns="0" rIns="0" bIns="0" rtlCol="0" anchor="t">
            <a:spAutoFit/>
          </a:bodyPr>
          <a:lstStyle/>
          <a:p>
            <a:pPr algn="just">
              <a:lnSpc>
                <a:spcPts val="4140"/>
              </a:lnSpc>
            </a:pPr>
            <a:r>
              <a:rPr lang="en-US" sz="3000" b="1">
                <a:solidFill>
                  <a:srgbClr val="1F497D"/>
                </a:solidFill>
                <a:latin typeface="Alegreya Bold"/>
                <a:ea typeface="Alegreya Bold"/>
                <a:cs typeface="Alegreya Bold"/>
                <a:sym typeface="Alegreya Bold"/>
              </a:rPr>
              <a:t>Mô hình hoạt động của Cowrie</a:t>
            </a:r>
          </a:p>
        </p:txBody>
      </p:sp>
      <p:sp>
        <p:nvSpPr>
          <p:cNvPr id="4" name="TextBox 4"/>
          <p:cNvSpPr txBox="1"/>
          <p:nvPr/>
        </p:nvSpPr>
        <p:spPr>
          <a:xfrm>
            <a:off x="1729673" y="4771413"/>
            <a:ext cx="774603" cy="502951"/>
          </a:xfrm>
          <a:prstGeom prst="rect">
            <a:avLst/>
          </a:prstGeom>
        </p:spPr>
        <p:txBody>
          <a:bodyPr lIns="0" tIns="0" rIns="0" bIns="0" rtlCol="0" anchor="t">
            <a:spAutoFit/>
          </a:bodyPr>
          <a:lstStyle/>
          <a:p>
            <a:pPr algn="just">
              <a:lnSpc>
                <a:spcPts val="4140"/>
              </a:lnSpc>
            </a:pPr>
            <a:r>
              <a:rPr lang="en-US" sz="3000" b="1">
                <a:solidFill>
                  <a:srgbClr val="1F497D"/>
                </a:solidFill>
                <a:latin typeface="Alegreya Bold"/>
                <a:ea typeface="Alegreya Bold"/>
                <a:cs typeface="Alegreya Bold"/>
                <a:sym typeface="Alegreya Bold"/>
              </a:rPr>
              <a:t>Kali</a:t>
            </a:r>
          </a:p>
        </p:txBody>
      </p:sp>
      <p:sp>
        <p:nvSpPr>
          <p:cNvPr id="5" name="TextBox 5"/>
          <p:cNvSpPr txBox="1"/>
          <p:nvPr/>
        </p:nvSpPr>
        <p:spPr>
          <a:xfrm>
            <a:off x="6774845" y="4771413"/>
            <a:ext cx="1722869" cy="502951"/>
          </a:xfrm>
          <a:prstGeom prst="rect">
            <a:avLst/>
          </a:prstGeom>
        </p:spPr>
        <p:txBody>
          <a:bodyPr lIns="0" tIns="0" rIns="0" bIns="0" rtlCol="0" anchor="t">
            <a:spAutoFit/>
          </a:bodyPr>
          <a:lstStyle/>
          <a:p>
            <a:pPr algn="just">
              <a:lnSpc>
                <a:spcPts val="4140"/>
              </a:lnSpc>
            </a:pPr>
            <a:r>
              <a:rPr lang="en-US" sz="3000" b="1">
                <a:solidFill>
                  <a:srgbClr val="1F497D"/>
                </a:solidFill>
                <a:latin typeface="Alegreya Bold"/>
                <a:ea typeface="Alegreya Bold"/>
                <a:cs typeface="Alegreya Bold"/>
                <a:sym typeface="Alegreya Bold"/>
              </a:rPr>
              <a:t>Ubuntu</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2276211" y="121187"/>
            <a:ext cx="7848705" cy="9276854"/>
            <a:chOff x="0" y="0"/>
            <a:chExt cx="10464940" cy="12369139"/>
          </a:xfrm>
        </p:grpSpPr>
        <p:sp>
          <p:nvSpPr>
            <p:cNvPr id="3" name="Freeform 3"/>
            <p:cNvSpPr/>
            <p:nvPr/>
          </p:nvSpPr>
          <p:spPr>
            <a:xfrm>
              <a:off x="0" y="0"/>
              <a:ext cx="10464927" cy="12369165"/>
            </a:xfrm>
            <a:custGeom>
              <a:avLst/>
              <a:gdLst/>
              <a:ahLst/>
              <a:cxnLst/>
              <a:rect l="l" t="t" r="r" b="b"/>
              <a:pathLst>
                <a:path w="10464927" h="12369165">
                  <a:moveTo>
                    <a:pt x="0" y="0"/>
                  </a:moveTo>
                  <a:lnTo>
                    <a:pt x="10464927" y="0"/>
                  </a:lnTo>
                  <a:lnTo>
                    <a:pt x="10464927" y="12369165"/>
                  </a:lnTo>
                  <a:lnTo>
                    <a:pt x="0" y="12369165"/>
                  </a:lnTo>
                  <a:close/>
                </a:path>
              </a:pathLst>
            </a:custGeom>
            <a:solidFill>
              <a:srgbClr val="F8FBFD"/>
            </a:solidFill>
          </p:spPr>
        </p:sp>
      </p:grpSp>
      <p:grpSp>
        <p:nvGrpSpPr>
          <p:cNvPr id="4" name="Group 4"/>
          <p:cNvGrpSpPr/>
          <p:nvPr/>
        </p:nvGrpSpPr>
        <p:grpSpPr>
          <a:xfrm rot="-2700000">
            <a:off x="4579445" y="-1222923"/>
            <a:ext cx="25670" cy="7629505"/>
            <a:chOff x="0" y="0"/>
            <a:chExt cx="34227" cy="10172673"/>
          </a:xfrm>
        </p:grpSpPr>
        <p:sp>
          <p:nvSpPr>
            <p:cNvPr id="5" name="Freeform 5"/>
            <p:cNvSpPr/>
            <p:nvPr/>
          </p:nvSpPr>
          <p:spPr>
            <a:xfrm>
              <a:off x="0" y="0"/>
              <a:ext cx="34290" cy="10172700"/>
            </a:xfrm>
            <a:custGeom>
              <a:avLst/>
              <a:gdLst/>
              <a:ahLst/>
              <a:cxnLst/>
              <a:rect l="l" t="t" r="r" b="b"/>
              <a:pathLst>
                <a:path w="34290" h="10172700">
                  <a:moveTo>
                    <a:pt x="0" y="0"/>
                  </a:moveTo>
                  <a:lnTo>
                    <a:pt x="34290" y="0"/>
                  </a:lnTo>
                  <a:lnTo>
                    <a:pt x="34290" y="10172700"/>
                  </a:lnTo>
                  <a:lnTo>
                    <a:pt x="0" y="10172700"/>
                  </a:lnTo>
                  <a:close/>
                </a:path>
              </a:pathLst>
            </a:custGeom>
            <a:solidFill>
              <a:srgbClr val="F8FBFD"/>
            </a:solidFill>
          </p:spPr>
        </p:sp>
      </p:grpSp>
      <p:sp>
        <p:nvSpPr>
          <p:cNvPr id="6" name="TextBox 6"/>
          <p:cNvSpPr txBox="1"/>
          <p:nvPr/>
        </p:nvSpPr>
        <p:spPr>
          <a:xfrm>
            <a:off x="3733800" y="897612"/>
            <a:ext cx="5669280" cy="981075"/>
          </a:xfrm>
          <a:prstGeom prst="rect">
            <a:avLst/>
          </a:prstGeom>
        </p:spPr>
        <p:txBody>
          <a:bodyPr lIns="0" tIns="0" rIns="0" bIns="0" rtlCol="0" anchor="t">
            <a:spAutoFit/>
          </a:bodyPr>
          <a:lstStyle/>
          <a:p>
            <a:pPr algn="r">
              <a:lnSpc>
                <a:spcPts val="7680"/>
              </a:lnSpc>
            </a:pPr>
            <a:r>
              <a:rPr lang="en-US" sz="6400" b="1" spc="-64">
                <a:solidFill>
                  <a:srgbClr val="F8FBFD"/>
                </a:solidFill>
                <a:latin typeface="TT Rounds Condensed Bold"/>
                <a:ea typeface="TT Rounds Condensed Bold"/>
                <a:cs typeface="TT Rounds Condensed Bold"/>
                <a:sym typeface="TT Rounds Condensed Bold"/>
              </a:rPr>
              <a:t>VIDEO DEMO</a:t>
            </a:r>
          </a:p>
        </p:txBody>
      </p:sp>
      <p:sp>
        <p:nvSpPr>
          <p:cNvPr id="7" name="TextBox 7"/>
          <p:cNvSpPr txBox="1"/>
          <p:nvPr/>
        </p:nvSpPr>
        <p:spPr>
          <a:xfrm>
            <a:off x="441960" y="1248347"/>
            <a:ext cx="4236720" cy="5325094"/>
          </a:xfrm>
          <a:prstGeom prst="rect">
            <a:avLst/>
          </a:prstGeom>
        </p:spPr>
        <p:txBody>
          <a:bodyPr lIns="0" tIns="0" rIns="0" bIns="0" rtlCol="0" anchor="t">
            <a:spAutoFit/>
          </a:bodyPr>
          <a:lstStyle/>
          <a:p>
            <a:pPr algn="l">
              <a:lnSpc>
                <a:spcPts val="2160"/>
              </a:lnSpc>
            </a:pPr>
            <a:r>
              <a:rPr lang="en-US" sz="1800" b="1">
                <a:solidFill>
                  <a:srgbClr val="000000"/>
                </a:solidFill>
                <a:latin typeface="Alegreya Bold"/>
                <a:ea typeface="Alegreya Bold"/>
                <a:cs typeface="Alegreya Bold"/>
                <a:sym typeface="Alegreya Bold"/>
              </a:rPr>
              <a:t>Các bước thực hiện:</a:t>
            </a:r>
          </a:p>
          <a:p>
            <a:pPr algn="l">
              <a:lnSpc>
                <a:spcPts val="2160"/>
              </a:lnSpc>
            </a:pPr>
            <a:endParaRPr lang="en-US" sz="1800" b="1">
              <a:solidFill>
                <a:srgbClr val="000000"/>
              </a:solidFill>
              <a:latin typeface="Alegreya Bold"/>
              <a:ea typeface="Alegreya Bold"/>
              <a:cs typeface="Alegreya Bold"/>
              <a:sym typeface="Alegreya Bold"/>
            </a:endParaRPr>
          </a:p>
          <a:p>
            <a:pPr marL="217170" lvl="1" indent="-108585" algn="l">
              <a:lnSpc>
                <a:spcPts val="2160"/>
              </a:lnSpc>
              <a:buAutoNum type="arabicPeriod"/>
            </a:pPr>
            <a:r>
              <a:rPr lang="en-US" sz="1800">
                <a:solidFill>
                  <a:srgbClr val="000000"/>
                </a:solidFill>
                <a:latin typeface="Alegreya"/>
                <a:ea typeface="Alegreya"/>
                <a:cs typeface="Alegreya"/>
                <a:sym typeface="Alegreya"/>
              </a:rPr>
              <a:t>Attacker thực hiện kết nối tới SSH Honeypot </a:t>
            </a:r>
          </a:p>
          <a:p>
            <a:pPr marL="217170" lvl="1" indent="-108585" algn="l">
              <a:lnSpc>
                <a:spcPts val="2160"/>
              </a:lnSpc>
            </a:pPr>
            <a:endParaRPr lang="en-US" sz="1800">
              <a:solidFill>
                <a:srgbClr val="000000"/>
              </a:solidFill>
              <a:latin typeface="Alegreya"/>
              <a:ea typeface="Alegreya"/>
              <a:cs typeface="Alegreya"/>
              <a:sym typeface="Alegreya"/>
            </a:endParaRPr>
          </a:p>
          <a:p>
            <a:pPr marL="217170" lvl="1" indent="-108585" algn="l">
              <a:lnSpc>
                <a:spcPts val="2160"/>
              </a:lnSpc>
              <a:buAutoNum type="arabicPeriod"/>
            </a:pPr>
            <a:r>
              <a:rPr lang="en-US" sz="1800">
                <a:solidFill>
                  <a:srgbClr val="000000"/>
                </a:solidFill>
                <a:latin typeface="Alegreya"/>
                <a:ea typeface="Alegreya"/>
                <a:cs typeface="Alegreya"/>
                <a:sym typeface="Alegreya"/>
              </a:rPr>
              <a:t>Thực hiện một số lệnh cơ bản như: whoami, ls, pwd, cat</a:t>
            </a:r>
          </a:p>
          <a:p>
            <a:pPr marL="217170" lvl="1" indent="-108585" algn="l">
              <a:lnSpc>
                <a:spcPts val="2160"/>
              </a:lnSpc>
            </a:pPr>
            <a:endParaRPr lang="en-US" sz="1800">
              <a:solidFill>
                <a:srgbClr val="000000"/>
              </a:solidFill>
              <a:latin typeface="Alegreya"/>
              <a:ea typeface="Alegreya"/>
              <a:cs typeface="Alegreya"/>
              <a:sym typeface="Alegreya"/>
            </a:endParaRPr>
          </a:p>
          <a:p>
            <a:pPr marL="217170" lvl="1" indent="-108585" algn="l">
              <a:lnSpc>
                <a:spcPts val="2160"/>
              </a:lnSpc>
              <a:buAutoNum type="arabicPeriod"/>
            </a:pPr>
            <a:r>
              <a:rPr lang="en-US" sz="1800">
                <a:solidFill>
                  <a:srgbClr val="080809"/>
                </a:solidFill>
                <a:latin typeface="Alegreya"/>
                <a:ea typeface="Alegreya"/>
                <a:cs typeface="Alegreya"/>
                <a:sym typeface="Alegreya"/>
              </a:rPr>
              <a:t>Chỉnh sửa để redirect tên miền quan trọng (ví dụ: Google, Facebook) sang địa chỉ IP giả: 192.168.159.149 với tên miền facebook.com“</a:t>
            </a:r>
          </a:p>
          <a:p>
            <a:pPr marL="217170" lvl="1" indent="-108585" algn="l">
              <a:lnSpc>
                <a:spcPts val="2160"/>
              </a:lnSpc>
            </a:pPr>
            <a:endParaRPr lang="en-US" sz="1800">
              <a:solidFill>
                <a:srgbClr val="080809"/>
              </a:solidFill>
              <a:latin typeface="Alegreya"/>
              <a:ea typeface="Alegreya"/>
              <a:cs typeface="Alegreya"/>
              <a:sym typeface="Alegreya"/>
            </a:endParaRPr>
          </a:p>
          <a:p>
            <a:pPr marL="217170" lvl="1" indent="-108585" algn="l">
              <a:lnSpc>
                <a:spcPts val="2160"/>
              </a:lnSpc>
              <a:buAutoNum type="arabicPeriod"/>
            </a:pPr>
            <a:r>
              <a:rPr lang="en-US" sz="1800">
                <a:solidFill>
                  <a:srgbClr val="080809"/>
                </a:solidFill>
                <a:latin typeface="Alegreya"/>
                <a:ea typeface="Alegreya"/>
                <a:cs typeface="Alegreya"/>
                <a:sym typeface="Alegreya"/>
              </a:rPr>
              <a:t>Attacker tải 1 file chứa mã độc về máy victim bằng wget </a:t>
            </a:r>
          </a:p>
          <a:p>
            <a:pPr marL="217170" lvl="1" indent="-108585" algn="l">
              <a:lnSpc>
                <a:spcPts val="2160"/>
              </a:lnSpc>
            </a:pPr>
            <a:endParaRPr lang="en-US" sz="1800">
              <a:solidFill>
                <a:srgbClr val="080809"/>
              </a:solidFill>
              <a:latin typeface="Alegreya"/>
              <a:ea typeface="Alegreya"/>
              <a:cs typeface="Alegreya"/>
              <a:sym typeface="Alegreya"/>
            </a:endParaRPr>
          </a:p>
          <a:p>
            <a:pPr marL="217170" lvl="1" indent="-108585" algn="l">
              <a:lnSpc>
                <a:spcPts val="2160"/>
              </a:lnSpc>
              <a:buAutoNum type="arabicPeriod"/>
            </a:pPr>
            <a:r>
              <a:rPr lang="en-US" sz="1800">
                <a:solidFill>
                  <a:srgbClr val="080809"/>
                </a:solidFill>
                <a:latin typeface="Alegreya"/>
                <a:ea typeface="Alegreya"/>
                <a:cs typeface="Alegreya"/>
                <a:sym typeface="Alegreya"/>
              </a:rPr>
              <a:t>Thêm mã độc vào /etc/profile hoặc /etc/bash.bashrc để file chứa mã độc tự động chạy mỗi khi người dùng đăng nhập: bash</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EFEFF"/>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0" y="1097280"/>
            <a:ext cx="9753600" cy="5486400"/>
          </a:xfrm>
          <a:prstGeom prst="rect">
            <a:avLst/>
          </a:prstGeom>
        </p:spPr>
      </p:pic>
      <p:sp>
        <p:nvSpPr>
          <p:cNvPr id="3" name="TextBox 3"/>
          <p:cNvSpPr txBox="1"/>
          <p:nvPr/>
        </p:nvSpPr>
        <p:spPr>
          <a:xfrm>
            <a:off x="118448" y="-1905"/>
            <a:ext cx="7277002" cy="502951"/>
          </a:xfrm>
          <a:prstGeom prst="rect">
            <a:avLst/>
          </a:prstGeom>
        </p:spPr>
        <p:txBody>
          <a:bodyPr lIns="0" tIns="0" rIns="0" bIns="0" rtlCol="0" anchor="t">
            <a:spAutoFit/>
          </a:bodyPr>
          <a:lstStyle/>
          <a:p>
            <a:pPr algn="just">
              <a:lnSpc>
                <a:spcPts val="4140"/>
              </a:lnSpc>
            </a:pPr>
            <a:r>
              <a:rPr lang="en-US" sz="3000" b="1">
                <a:solidFill>
                  <a:srgbClr val="1F497D"/>
                </a:solidFill>
                <a:latin typeface="Alegreya Bold"/>
                <a:ea typeface="Alegreya Bold"/>
                <a:cs typeface="Alegreya Bold"/>
                <a:sym typeface="Alegreya Bold"/>
              </a:rPr>
              <a:t>Demo Cowrie</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2141807" y="445668"/>
            <a:ext cx="6930935" cy="9276854"/>
            <a:chOff x="0" y="0"/>
            <a:chExt cx="9241247" cy="12369139"/>
          </a:xfrm>
        </p:grpSpPr>
        <p:sp>
          <p:nvSpPr>
            <p:cNvPr id="3" name="Freeform 3"/>
            <p:cNvSpPr/>
            <p:nvPr/>
          </p:nvSpPr>
          <p:spPr>
            <a:xfrm>
              <a:off x="0" y="0"/>
              <a:ext cx="9241282" cy="12369165"/>
            </a:xfrm>
            <a:custGeom>
              <a:avLst/>
              <a:gdLst/>
              <a:ahLst/>
              <a:cxnLst/>
              <a:rect l="l" t="t" r="r" b="b"/>
              <a:pathLst>
                <a:path w="9241282" h="12369165">
                  <a:moveTo>
                    <a:pt x="0" y="0"/>
                  </a:moveTo>
                  <a:lnTo>
                    <a:pt x="9241282" y="0"/>
                  </a:lnTo>
                  <a:lnTo>
                    <a:pt x="9241282" y="12369165"/>
                  </a:lnTo>
                  <a:lnTo>
                    <a:pt x="0" y="12369165"/>
                  </a:lnTo>
                  <a:close/>
                </a:path>
              </a:pathLst>
            </a:custGeom>
            <a:solidFill>
              <a:srgbClr val="F8FBFD"/>
            </a:solidFill>
          </p:spPr>
        </p:sp>
      </p:grpSp>
      <p:grpSp>
        <p:nvGrpSpPr>
          <p:cNvPr id="4" name="Group 4"/>
          <p:cNvGrpSpPr/>
          <p:nvPr/>
        </p:nvGrpSpPr>
        <p:grpSpPr>
          <a:xfrm rot="-2700000">
            <a:off x="4579445" y="-1222923"/>
            <a:ext cx="25670" cy="7629505"/>
            <a:chOff x="0" y="0"/>
            <a:chExt cx="34227" cy="10172673"/>
          </a:xfrm>
        </p:grpSpPr>
        <p:sp>
          <p:nvSpPr>
            <p:cNvPr id="5" name="Freeform 5"/>
            <p:cNvSpPr/>
            <p:nvPr/>
          </p:nvSpPr>
          <p:spPr>
            <a:xfrm>
              <a:off x="0" y="0"/>
              <a:ext cx="34290" cy="10172700"/>
            </a:xfrm>
            <a:custGeom>
              <a:avLst/>
              <a:gdLst/>
              <a:ahLst/>
              <a:cxnLst/>
              <a:rect l="l" t="t" r="r" b="b"/>
              <a:pathLst>
                <a:path w="34290" h="10172700">
                  <a:moveTo>
                    <a:pt x="0" y="0"/>
                  </a:moveTo>
                  <a:lnTo>
                    <a:pt x="34290" y="0"/>
                  </a:lnTo>
                  <a:lnTo>
                    <a:pt x="34290" y="10172700"/>
                  </a:lnTo>
                  <a:lnTo>
                    <a:pt x="0" y="10172700"/>
                  </a:lnTo>
                  <a:close/>
                </a:path>
              </a:pathLst>
            </a:custGeom>
            <a:solidFill>
              <a:srgbClr val="F8FBFD"/>
            </a:solidFill>
          </p:spPr>
        </p:sp>
      </p:grpSp>
      <p:sp>
        <p:nvSpPr>
          <p:cNvPr id="6" name="TextBox 6"/>
          <p:cNvSpPr txBox="1"/>
          <p:nvPr/>
        </p:nvSpPr>
        <p:spPr>
          <a:xfrm>
            <a:off x="0" y="4317268"/>
            <a:ext cx="6332284" cy="1952625"/>
          </a:xfrm>
          <a:prstGeom prst="rect">
            <a:avLst/>
          </a:prstGeom>
        </p:spPr>
        <p:txBody>
          <a:bodyPr lIns="0" tIns="0" rIns="0" bIns="0" rtlCol="0" anchor="t">
            <a:spAutoFit/>
          </a:bodyPr>
          <a:lstStyle/>
          <a:p>
            <a:pPr algn="ctr">
              <a:lnSpc>
                <a:spcPts val="7679"/>
              </a:lnSpc>
            </a:pPr>
            <a:r>
              <a:rPr lang="en-US" sz="6399" b="1" spc="-63">
                <a:solidFill>
                  <a:srgbClr val="053D57"/>
                </a:solidFill>
                <a:latin typeface="TT Rounds Condensed Bold"/>
                <a:ea typeface="TT Rounds Condensed Bold"/>
                <a:cs typeface="TT Rounds Condensed Bold"/>
                <a:sym typeface="TT Rounds Condensed Bold"/>
              </a:rPr>
              <a:t>Honeypot</a:t>
            </a:r>
          </a:p>
          <a:p>
            <a:pPr algn="ctr">
              <a:lnSpc>
                <a:spcPts val="7679"/>
              </a:lnSpc>
            </a:pPr>
            <a:r>
              <a:rPr lang="en-US" sz="6399" b="1" spc="-63">
                <a:solidFill>
                  <a:srgbClr val="053D57"/>
                </a:solidFill>
                <a:latin typeface="TT Rounds Condensed Bold"/>
                <a:ea typeface="TT Rounds Condensed Bold"/>
                <a:cs typeface="TT Rounds Condensed Bold"/>
                <a:sym typeface="TT Rounds Condensed Bold"/>
              </a:rPr>
              <a:t>dựa trên shelLM</a:t>
            </a:r>
          </a:p>
        </p:txBody>
      </p:sp>
      <p:sp>
        <p:nvSpPr>
          <p:cNvPr id="7" name="TextBox 7"/>
          <p:cNvSpPr txBox="1"/>
          <p:nvPr/>
        </p:nvSpPr>
        <p:spPr>
          <a:xfrm>
            <a:off x="4856751" y="721995"/>
            <a:ext cx="4165329" cy="981075"/>
          </a:xfrm>
          <a:prstGeom prst="rect">
            <a:avLst/>
          </a:prstGeom>
        </p:spPr>
        <p:txBody>
          <a:bodyPr lIns="0" tIns="0" rIns="0" bIns="0" rtlCol="0" anchor="t">
            <a:spAutoFit/>
          </a:bodyPr>
          <a:lstStyle/>
          <a:p>
            <a:pPr algn="r">
              <a:lnSpc>
                <a:spcPts val="7680"/>
              </a:lnSpc>
            </a:pPr>
            <a:r>
              <a:rPr lang="en-US" sz="6400" b="1" spc="-64">
                <a:solidFill>
                  <a:srgbClr val="F8FBFD"/>
                </a:solidFill>
                <a:latin typeface="TT Rounds Condensed Bold"/>
                <a:ea typeface="TT Rounds Condensed Bold"/>
                <a:cs typeface="TT Rounds Condensed Bold"/>
                <a:sym typeface="TT Rounds Condensed Bold"/>
              </a:rPr>
              <a:t>DEMO 2</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3628207" y="-300591"/>
            <a:ext cx="11489893" cy="10110412"/>
            <a:chOff x="0" y="0"/>
            <a:chExt cx="15319857" cy="13480549"/>
          </a:xfrm>
        </p:grpSpPr>
        <p:sp>
          <p:nvSpPr>
            <p:cNvPr id="3" name="Freeform 3"/>
            <p:cNvSpPr/>
            <p:nvPr/>
          </p:nvSpPr>
          <p:spPr>
            <a:xfrm>
              <a:off x="0" y="0"/>
              <a:ext cx="15319845" cy="13480576"/>
            </a:xfrm>
            <a:custGeom>
              <a:avLst/>
              <a:gdLst/>
              <a:ahLst/>
              <a:cxnLst/>
              <a:rect l="l" t="t" r="r" b="b"/>
              <a:pathLst>
                <a:path w="15319845" h="13480576">
                  <a:moveTo>
                    <a:pt x="0" y="0"/>
                  </a:moveTo>
                  <a:lnTo>
                    <a:pt x="15319845" y="0"/>
                  </a:lnTo>
                  <a:lnTo>
                    <a:pt x="15319845" y="13480576"/>
                  </a:lnTo>
                  <a:lnTo>
                    <a:pt x="0" y="13480576"/>
                  </a:lnTo>
                  <a:close/>
                </a:path>
              </a:pathLst>
            </a:custGeom>
            <a:solidFill>
              <a:srgbClr val="F8FBFD"/>
            </a:solidFill>
          </p:spPr>
        </p:sp>
      </p:grpSp>
      <p:sp>
        <p:nvSpPr>
          <p:cNvPr id="4" name="TextBox 4"/>
          <p:cNvSpPr txBox="1"/>
          <p:nvPr/>
        </p:nvSpPr>
        <p:spPr>
          <a:xfrm>
            <a:off x="304800" y="912495"/>
            <a:ext cx="6254859" cy="2647950"/>
          </a:xfrm>
          <a:prstGeom prst="rect">
            <a:avLst/>
          </a:prstGeom>
        </p:spPr>
        <p:txBody>
          <a:bodyPr lIns="0" tIns="0" rIns="0" bIns="0" rtlCol="0" anchor="t">
            <a:spAutoFit/>
          </a:bodyPr>
          <a:lstStyle/>
          <a:p>
            <a:pPr algn="just">
              <a:lnSpc>
                <a:spcPts val="3599"/>
              </a:lnSpc>
            </a:pPr>
            <a:r>
              <a:rPr lang="en-US" sz="1999" spc="-19">
                <a:solidFill>
                  <a:srgbClr val="000000"/>
                </a:solidFill>
                <a:latin typeface="Alegreya"/>
                <a:ea typeface="Alegreya"/>
                <a:cs typeface="Alegreya"/>
                <a:sym typeface="Alegreya"/>
              </a:rPr>
              <a:t>shelLM là một chương trình honeypot sử dụng Mô hình ngôn ngữ lớn (LLM) để mô phỏng môi trường shell Linux thực tế, có thể đánh lừ kẻ tấn công. Không giống như các honeypot truyền thống, shelLM sẽ tạo ra các phản hồi một cách tự động bằng AI mà không cần có các mẫu hay cấu hình gì phức tạp, khiến kẻ tấn công khó nhận ra mình đang nhằm mục tiêu.</a:t>
            </a:r>
          </a:p>
        </p:txBody>
      </p:sp>
      <p:sp>
        <p:nvSpPr>
          <p:cNvPr id="5" name="TextBox 5"/>
          <p:cNvSpPr txBox="1"/>
          <p:nvPr/>
        </p:nvSpPr>
        <p:spPr>
          <a:xfrm>
            <a:off x="320040" y="598854"/>
            <a:ext cx="1950720" cy="295275"/>
          </a:xfrm>
          <a:prstGeom prst="rect">
            <a:avLst/>
          </a:prstGeom>
        </p:spPr>
        <p:txBody>
          <a:bodyPr lIns="0" tIns="0" rIns="0" bIns="0" rtlCol="0" anchor="t">
            <a:spAutoFit/>
          </a:bodyPr>
          <a:lstStyle/>
          <a:p>
            <a:pPr algn="l">
              <a:lnSpc>
                <a:spcPts val="2399"/>
              </a:lnSpc>
            </a:pPr>
            <a:r>
              <a:rPr lang="en-US" sz="1999" b="1" spc="-71">
                <a:solidFill>
                  <a:srgbClr val="000000"/>
                </a:solidFill>
                <a:latin typeface="Alegreya Bold"/>
                <a:ea typeface="Alegreya Bold"/>
                <a:cs typeface="Alegreya Bold"/>
                <a:sym typeface="Alegreya Bold"/>
              </a:rPr>
              <a:t>shelLM</a:t>
            </a:r>
          </a:p>
        </p:txBody>
      </p:sp>
      <p:sp>
        <p:nvSpPr>
          <p:cNvPr id="6" name="TextBox 6"/>
          <p:cNvSpPr txBox="1"/>
          <p:nvPr/>
        </p:nvSpPr>
        <p:spPr>
          <a:xfrm>
            <a:off x="304800" y="3562350"/>
            <a:ext cx="7223760" cy="857250"/>
          </a:xfrm>
          <a:prstGeom prst="rect">
            <a:avLst/>
          </a:prstGeom>
        </p:spPr>
        <p:txBody>
          <a:bodyPr lIns="0" tIns="0" rIns="0" bIns="0" rtlCol="0" anchor="t">
            <a:spAutoFit/>
          </a:bodyPr>
          <a:lstStyle/>
          <a:p>
            <a:pPr algn="l">
              <a:lnSpc>
                <a:spcPts val="3599"/>
              </a:lnSpc>
            </a:pPr>
            <a:r>
              <a:rPr lang="en-US" sz="1999" b="1">
                <a:solidFill>
                  <a:srgbClr val="000000"/>
                </a:solidFill>
                <a:latin typeface="Alegreya Bold"/>
                <a:ea typeface="Alegreya Bold"/>
                <a:cs typeface="Alegreya Bold"/>
                <a:sym typeface="Alegreya Bold"/>
              </a:rPr>
              <a:t>Khả năng:</a:t>
            </a:r>
          </a:p>
          <a:p>
            <a:pPr algn="l">
              <a:lnSpc>
                <a:spcPts val="3599"/>
              </a:lnSpc>
            </a:pPr>
            <a:endParaRPr lang="en-US" sz="1999" b="1">
              <a:solidFill>
                <a:srgbClr val="000000"/>
              </a:solidFill>
              <a:latin typeface="Alegreya Bold"/>
              <a:ea typeface="Alegreya Bold"/>
              <a:cs typeface="Alegreya Bold"/>
              <a:sym typeface="Alegreya Bold"/>
            </a:endParaRPr>
          </a:p>
        </p:txBody>
      </p:sp>
      <p:sp>
        <p:nvSpPr>
          <p:cNvPr id="7" name="TextBox 7"/>
          <p:cNvSpPr txBox="1"/>
          <p:nvPr/>
        </p:nvSpPr>
        <p:spPr>
          <a:xfrm>
            <a:off x="320040" y="3924300"/>
            <a:ext cx="8846467" cy="3171825"/>
          </a:xfrm>
          <a:prstGeom prst="rect">
            <a:avLst/>
          </a:prstGeom>
        </p:spPr>
        <p:txBody>
          <a:bodyPr lIns="0" tIns="0" rIns="0" bIns="0" rtlCol="0" anchor="t">
            <a:spAutoFit/>
          </a:bodyPr>
          <a:lstStyle/>
          <a:p>
            <a:pPr algn="just">
              <a:lnSpc>
                <a:spcPts val="3600"/>
              </a:lnSpc>
            </a:pPr>
            <a:r>
              <a:rPr lang="en-US" sz="2000" spc="-20">
                <a:solidFill>
                  <a:srgbClr val="000000"/>
                </a:solidFill>
                <a:latin typeface="Alegreya"/>
                <a:ea typeface="Alegreya"/>
                <a:cs typeface="Alegreya"/>
                <a:sym typeface="Alegreya"/>
              </a:rPr>
              <a:t>Nội dung từ phiên trước được chuyển sang phiên mới để đảm bảo tính nhất quán.</a:t>
            </a:r>
          </a:p>
          <a:p>
            <a:pPr algn="just">
              <a:lnSpc>
                <a:spcPts val="3600"/>
              </a:lnSpc>
            </a:pPr>
            <a:r>
              <a:rPr lang="en-US" sz="2000" spc="-20">
                <a:solidFill>
                  <a:srgbClr val="000000"/>
                </a:solidFill>
                <a:latin typeface="Alegreya"/>
                <a:ea typeface="Alegreya"/>
                <a:cs typeface="Alegreya"/>
                <a:sym typeface="Alegreya"/>
              </a:rPr>
              <a:t>Sử dụng kết hợp các kỹ thuật như  chain-of-thought  để thiết kế nhanh</a:t>
            </a:r>
          </a:p>
          <a:p>
            <a:pPr algn="just">
              <a:lnSpc>
                <a:spcPts val="3600"/>
              </a:lnSpc>
            </a:pPr>
            <a:r>
              <a:rPr lang="en-US" sz="2000" spc="-20">
                <a:solidFill>
                  <a:srgbClr val="000000"/>
                </a:solidFill>
                <a:latin typeface="Alegreya"/>
                <a:ea typeface="Alegreya"/>
                <a:cs typeface="Alegreya"/>
                <a:sym typeface="Alegreya"/>
              </a:rPr>
              <a:t>Sử dụng prompt với hướng dẫn chính xác để giải quyết các vấn đề LLM phổ biến.</a:t>
            </a:r>
          </a:p>
          <a:p>
            <a:pPr algn="just">
              <a:lnSpc>
                <a:spcPts val="3600"/>
              </a:lnSpc>
            </a:pPr>
            <a:r>
              <a:rPr lang="en-US" sz="2000" spc="-20">
                <a:solidFill>
                  <a:srgbClr val="000000"/>
                </a:solidFill>
                <a:latin typeface="Alegreya"/>
                <a:ea typeface="Alegreya"/>
                <a:cs typeface="Alegreya"/>
                <a:sym typeface="Alegreya"/>
              </a:rPr>
              <a:t>Tên tệp và thư mục sáng tạo hơn</a:t>
            </a:r>
          </a:p>
          <a:p>
            <a:pPr algn="just">
              <a:lnSpc>
                <a:spcPts val="3600"/>
              </a:lnSpc>
            </a:pPr>
            <a:r>
              <a:rPr lang="en-US" sz="2000" spc="-20">
                <a:solidFill>
                  <a:srgbClr val="000000"/>
                </a:solidFill>
                <a:latin typeface="Alegreya"/>
                <a:ea typeface="Alegreya"/>
                <a:cs typeface="Alegreya"/>
                <a:sym typeface="Alegreya"/>
              </a:rPr>
              <a:t>Cho phép người dùng "di chuyển" qua các thư mục</a:t>
            </a:r>
          </a:p>
          <a:p>
            <a:pPr algn="just">
              <a:lnSpc>
                <a:spcPts val="3600"/>
              </a:lnSpc>
            </a:pPr>
            <a:r>
              <a:rPr lang="en-US" sz="2000" spc="-20">
                <a:solidFill>
                  <a:srgbClr val="000000"/>
                </a:solidFill>
                <a:latin typeface="Alegreya"/>
                <a:ea typeface="Alegreya"/>
                <a:cs typeface="Alegreya"/>
                <a:sym typeface="Alegreya"/>
              </a:rPr>
              <a:t>Phản hồi khá chính xác đối với các lệnh sai cú pháp hoặc không tồn tại.</a:t>
            </a:r>
          </a:p>
          <a:p>
            <a:pPr algn="just">
              <a:lnSpc>
                <a:spcPts val="3600"/>
              </a:lnSpc>
            </a:pPr>
            <a:r>
              <a:rPr lang="en-US" sz="2000" spc="-20">
                <a:solidFill>
                  <a:srgbClr val="000000"/>
                </a:solidFill>
                <a:latin typeface="Alegreya"/>
                <a:ea typeface="Alegreya"/>
                <a:cs typeface="Alegreya"/>
                <a:sym typeface="Alegreya"/>
              </a:rPr>
              <a:t>Không cho phép thực hiện lệnh sudo</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3628207" y="-300591"/>
            <a:ext cx="11489893" cy="10110412"/>
            <a:chOff x="0" y="0"/>
            <a:chExt cx="15319857" cy="13480549"/>
          </a:xfrm>
        </p:grpSpPr>
        <p:sp>
          <p:nvSpPr>
            <p:cNvPr id="3" name="Freeform 3"/>
            <p:cNvSpPr/>
            <p:nvPr/>
          </p:nvSpPr>
          <p:spPr>
            <a:xfrm>
              <a:off x="0" y="0"/>
              <a:ext cx="15319845" cy="13480576"/>
            </a:xfrm>
            <a:custGeom>
              <a:avLst/>
              <a:gdLst/>
              <a:ahLst/>
              <a:cxnLst/>
              <a:rect l="l" t="t" r="r" b="b"/>
              <a:pathLst>
                <a:path w="15319845" h="13480576">
                  <a:moveTo>
                    <a:pt x="0" y="0"/>
                  </a:moveTo>
                  <a:lnTo>
                    <a:pt x="15319845" y="0"/>
                  </a:lnTo>
                  <a:lnTo>
                    <a:pt x="15319845" y="13480576"/>
                  </a:lnTo>
                  <a:lnTo>
                    <a:pt x="0" y="13480576"/>
                  </a:lnTo>
                  <a:close/>
                </a:path>
              </a:pathLst>
            </a:custGeom>
            <a:solidFill>
              <a:srgbClr val="F8FBFD"/>
            </a:solidFill>
          </p:spPr>
        </p:sp>
      </p:grpSp>
      <p:sp>
        <p:nvSpPr>
          <p:cNvPr id="4" name="Freeform 4"/>
          <p:cNvSpPr/>
          <p:nvPr/>
        </p:nvSpPr>
        <p:spPr>
          <a:xfrm>
            <a:off x="320040" y="1034206"/>
            <a:ext cx="4832544" cy="3507757"/>
          </a:xfrm>
          <a:custGeom>
            <a:avLst/>
            <a:gdLst/>
            <a:ahLst/>
            <a:cxnLst/>
            <a:rect l="l" t="t" r="r" b="b"/>
            <a:pathLst>
              <a:path w="4832544" h="3507757">
                <a:moveTo>
                  <a:pt x="0" y="0"/>
                </a:moveTo>
                <a:lnTo>
                  <a:pt x="4832544" y="0"/>
                </a:lnTo>
                <a:lnTo>
                  <a:pt x="4832544" y="3507757"/>
                </a:lnTo>
                <a:lnTo>
                  <a:pt x="0" y="3507757"/>
                </a:lnTo>
                <a:lnTo>
                  <a:pt x="0" y="0"/>
                </a:lnTo>
                <a:close/>
              </a:path>
            </a:pathLst>
          </a:custGeom>
          <a:blipFill>
            <a:blip r:embed="rId2"/>
            <a:stretch>
              <a:fillRect r="-854" b="-5250"/>
            </a:stretch>
          </a:blipFill>
        </p:spPr>
      </p:sp>
      <p:sp>
        <p:nvSpPr>
          <p:cNvPr id="5" name="Freeform 5"/>
          <p:cNvSpPr/>
          <p:nvPr/>
        </p:nvSpPr>
        <p:spPr>
          <a:xfrm>
            <a:off x="329565" y="4532438"/>
            <a:ext cx="4823019" cy="2373430"/>
          </a:xfrm>
          <a:custGeom>
            <a:avLst/>
            <a:gdLst/>
            <a:ahLst/>
            <a:cxnLst/>
            <a:rect l="l" t="t" r="r" b="b"/>
            <a:pathLst>
              <a:path w="4823019" h="2373430">
                <a:moveTo>
                  <a:pt x="0" y="0"/>
                </a:moveTo>
                <a:lnTo>
                  <a:pt x="4823019" y="0"/>
                </a:lnTo>
                <a:lnTo>
                  <a:pt x="4823019" y="2373430"/>
                </a:lnTo>
                <a:lnTo>
                  <a:pt x="0" y="2373430"/>
                </a:lnTo>
                <a:lnTo>
                  <a:pt x="0" y="0"/>
                </a:lnTo>
                <a:close/>
              </a:path>
            </a:pathLst>
          </a:custGeom>
          <a:blipFill>
            <a:blip r:embed="rId3"/>
            <a:stretch>
              <a:fillRect l="-736" r="-14713"/>
            </a:stretch>
          </a:blipFill>
        </p:spPr>
      </p:sp>
      <p:sp>
        <p:nvSpPr>
          <p:cNvPr id="6" name="TextBox 6"/>
          <p:cNvSpPr txBox="1"/>
          <p:nvPr/>
        </p:nvSpPr>
        <p:spPr>
          <a:xfrm>
            <a:off x="320040" y="598854"/>
            <a:ext cx="4227320" cy="295275"/>
          </a:xfrm>
          <a:prstGeom prst="rect">
            <a:avLst/>
          </a:prstGeom>
        </p:spPr>
        <p:txBody>
          <a:bodyPr lIns="0" tIns="0" rIns="0" bIns="0" rtlCol="0" anchor="t">
            <a:spAutoFit/>
          </a:bodyPr>
          <a:lstStyle/>
          <a:p>
            <a:pPr algn="l">
              <a:lnSpc>
                <a:spcPts val="2399"/>
              </a:lnSpc>
            </a:pPr>
            <a:r>
              <a:rPr lang="en-US" sz="1999" b="1" spc="-71">
                <a:solidFill>
                  <a:srgbClr val="000000"/>
                </a:solidFill>
                <a:latin typeface="Alegreya Bold"/>
                <a:ea typeface="Alegreya Bold"/>
                <a:cs typeface="Alegreya Bold"/>
                <a:sym typeface="Alegreya Bold"/>
              </a:rPr>
              <a:t>Một vài output tạo ra bởi shelLM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sp>
        <p:nvSpPr>
          <p:cNvPr id="2" name="TextBox 2"/>
          <p:cNvSpPr txBox="1"/>
          <p:nvPr/>
        </p:nvSpPr>
        <p:spPr>
          <a:xfrm>
            <a:off x="824271" y="209550"/>
            <a:ext cx="8105058" cy="5429251"/>
          </a:xfrm>
          <a:prstGeom prst="rect">
            <a:avLst/>
          </a:prstGeom>
        </p:spPr>
        <p:txBody>
          <a:bodyPr lIns="0" tIns="0" rIns="0" bIns="0" rtlCol="0" anchor="t">
            <a:spAutoFit/>
          </a:bodyPr>
          <a:lstStyle/>
          <a:p>
            <a:pPr algn="l">
              <a:lnSpc>
                <a:spcPts val="5400"/>
              </a:lnSpc>
            </a:pPr>
            <a:r>
              <a:rPr lang="en-US" sz="3000" b="1" spc="28">
                <a:solidFill>
                  <a:srgbClr val="FFFFFF"/>
                </a:solidFill>
                <a:latin typeface="Alegreya Bold"/>
                <a:ea typeface="Alegreya Bold"/>
                <a:cs typeface="Alegreya Bold"/>
                <a:sym typeface="Alegreya Bold"/>
              </a:rPr>
              <a:t>Mục lục</a:t>
            </a:r>
          </a:p>
          <a:p>
            <a:pPr marL="361950" lvl="1" indent="-180975" algn="l">
              <a:lnSpc>
                <a:spcPts val="5400"/>
              </a:lnSpc>
              <a:buAutoNum type="arabicPeriod"/>
            </a:pPr>
            <a:r>
              <a:rPr lang="en-US" sz="3000" spc="28">
                <a:solidFill>
                  <a:srgbClr val="FFFFFF"/>
                </a:solidFill>
                <a:latin typeface="Alegreya"/>
                <a:ea typeface="Alegreya"/>
                <a:cs typeface="Alegreya"/>
                <a:sym typeface="Alegreya"/>
              </a:rPr>
              <a:t>Giới thiệu honeypot</a:t>
            </a:r>
          </a:p>
          <a:p>
            <a:pPr marL="361950" lvl="1" indent="-180975" algn="l">
              <a:lnSpc>
                <a:spcPts val="5400"/>
              </a:lnSpc>
              <a:buAutoNum type="arabicPeriod"/>
            </a:pPr>
            <a:r>
              <a:rPr lang="en-US" sz="3000" spc="28">
                <a:solidFill>
                  <a:srgbClr val="FFFFFF"/>
                </a:solidFill>
                <a:latin typeface="Alegreya"/>
                <a:ea typeface="Alegreya"/>
                <a:cs typeface="Alegreya"/>
                <a:sym typeface="Alegreya"/>
              </a:rPr>
              <a:t>Phân loại honeypot</a:t>
            </a:r>
          </a:p>
          <a:p>
            <a:pPr marL="361950" lvl="1" indent="-180975" algn="l">
              <a:lnSpc>
                <a:spcPts val="5400"/>
              </a:lnSpc>
              <a:buAutoNum type="arabicPeriod"/>
            </a:pPr>
            <a:r>
              <a:rPr lang="en-US" sz="3000" spc="28">
                <a:solidFill>
                  <a:srgbClr val="FFFFFF"/>
                </a:solidFill>
                <a:latin typeface="Alegreya"/>
                <a:ea typeface="Alegreya"/>
                <a:cs typeface="Alegreya"/>
                <a:sym typeface="Alegreya"/>
              </a:rPr>
              <a:t>Các công cụ hỗ trợ honeypot</a:t>
            </a:r>
          </a:p>
          <a:p>
            <a:pPr marL="361950" lvl="1" indent="-180975" algn="l">
              <a:lnSpc>
                <a:spcPts val="5400"/>
              </a:lnSpc>
              <a:buAutoNum type="arabicPeriod"/>
            </a:pPr>
            <a:r>
              <a:rPr lang="en-US" sz="3000" spc="28">
                <a:solidFill>
                  <a:srgbClr val="FFFFFF"/>
                </a:solidFill>
                <a:latin typeface="Alegreya"/>
                <a:ea typeface="Alegreya"/>
                <a:cs typeface="Alegreya"/>
                <a:sym typeface="Alegreya"/>
              </a:rPr>
              <a:t>Các phương pháp phát hiện honeypot</a:t>
            </a:r>
          </a:p>
          <a:p>
            <a:pPr marL="361950" lvl="1" indent="-180975" algn="l">
              <a:lnSpc>
                <a:spcPts val="5400"/>
              </a:lnSpc>
              <a:buAutoNum type="arabicPeriod"/>
            </a:pPr>
            <a:r>
              <a:rPr lang="en-US" sz="3000" spc="28">
                <a:solidFill>
                  <a:srgbClr val="FFFFFF"/>
                </a:solidFill>
                <a:latin typeface="Alegreya"/>
                <a:ea typeface="Alegreya"/>
                <a:cs typeface="Alegreya"/>
                <a:sym typeface="Alegreya"/>
              </a:rPr>
              <a:t>Ưu và nhược điểm của honeypot</a:t>
            </a:r>
          </a:p>
          <a:p>
            <a:pPr marL="361950" lvl="1" indent="-180975" algn="l">
              <a:lnSpc>
                <a:spcPts val="5400"/>
              </a:lnSpc>
              <a:buAutoNum type="arabicPeriod"/>
            </a:pPr>
            <a:r>
              <a:rPr lang="en-US" sz="3000" spc="28">
                <a:solidFill>
                  <a:srgbClr val="FFFFFF"/>
                </a:solidFill>
                <a:latin typeface="Alegreya"/>
                <a:ea typeface="Alegreya"/>
                <a:cs typeface="Alegreya"/>
                <a:sym typeface="Alegreya"/>
              </a:rPr>
              <a:t>Quá trình phân tích dữ liệu từ log của honeypot</a:t>
            </a:r>
          </a:p>
          <a:p>
            <a:pPr marL="361950" lvl="1" indent="-180975" algn="l">
              <a:lnSpc>
                <a:spcPts val="5400"/>
              </a:lnSpc>
              <a:buAutoNum type="arabicPeriod"/>
            </a:pPr>
            <a:r>
              <a:rPr lang="en-US" sz="3000" spc="28">
                <a:solidFill>
                  <a:srgbClr val="FFFFFF"/>
                </a:solidFill>
                <a:latin typeface="Alegreya"/>
                <a:ea typeface="Alegreya"/>
                <a:cs typeface="Alegreya"/>
                <a:sym typeface="Alegreya"/>
              </a:rPr>
              <a:t>Demo</a:t>
            </a:r>
          </a:p>
        </p:txBody>
      </p:sp>
      <p:grpSp>
        <p:nvGrpSpPr>
          <p:cNvPr id="3" name="Group 3"/>
          <p:cNvGrpSpPr/>
          <p:nvPr/>
        </p:nvGrpSpPr>
        <p:grpSpPr>
          <a:xfrm rot="-2700000">
            <a:off x="7174615" y="-2589922"/>
            <a:ext cx="3554939" cy="3554243"/>
            <a:chOff x="0" y="0"/>
            <a:chExt cx="4739919" cy="4738991"/>
          </a:xfrm>
        </p:grpSpPr>
        <p:sp>
          <p:nvSpPr>
            <p:cNvPr id="4" name="Freeform 4"/>
            <p:cNvSpPr/>
            <p:nvPr/>
          </p:nvSpPr>
          <p:spPr>
            <a:xfrm>
              <a:off x="0" y="0"/>
              <a:ext cx="4739894" cy="4739005"/>
            </a:xfrm>
            <a:custGeom>
              <a:avLst/>
              <a:gdLst/>
              <a:ahLst/>
              <a:cxnLst/>
              <a:rect l="l" t="t" r="r" b="b"/>
              <a:pathLst>
                <a:path w="4739894" h="4739005">
                  <a:moveTo>
                    <a:pt x="0" y="0"/>
                  </a:moveTo>
                  <a:lnTo>
                    <a:pt x="4739894" y="0"/>
                  </a:lnTo>
                  <a:lnTo>
                    <a:pt x="4739894" y="4739005"/>
                  </a:lnTo>
                  <a:lnTo>
                    <a:pt x="0" y="4739005"/>
                  </a:lnTo>
                  <a:close/>
                </a:path>
              </a:pathLst>
            </a:custGeom>
            <a:solidFill>
              <a:srgbClr val="97BCC7"/>
            </a:solidFill>
          </p:spPr>
        </p:sp>
      </p:grpSp>
      <p:grpSp>
        <p:nvGrpSpPr>
          <p:cNvPr id="5" name="Group 5"/>
          <p:cNvGrpSpPr/>
          <p:nvPr/>
        </p:nvGrpSpPr>
        <p:grpSpPr>
          <a:xfrm rot="-2700000">
            <a:off x="-528626" y="6055300"/>
            <a:ext cx="2520292" cy="2519799"/>
            <a:chOff x="0" y="0"/>
            <a:chExt cx="3360389" cy="3359732"/>
          </a:xfrm>
        </p:grpSpPr>
        <p:sp>
          <p:nvSpPr>
            <p:cNvPr id="6" name="Freeform 6"/>
            <p:cNvSpPr/>
            <p:nvPr/>
          </p:nvSpPr>
          <p:spPr>
            <a:xfrm>
              <a:off x="0" y="0"/>
              <a:ext cx="3360420" cy="3359785"/>
            </a:xfrm>
            <a:custGeom>
              <a:avLst/>
              <a:gdLst/>
              <a:ahLst/>
              <a:cxnLst/>
              <a:rect l="l" t="t" r="r" b="b"/>
              <a:pathLst>
                <a:path w="3360420" h="3359785">
                  <a:moveTo>
                    <a:pt x="0" y="0"/>
                  </a:moveTo>
                  <a:lnTo>
                    <a:pt x="3360420" y="0"/>
                  </a:lnTo>
                  <a:lnTo>
                    <a:pt x="3360420" y="3359785"/>
                  </a:lnTo>
                  <a:lnTo>
                    <a:pt x="0" y="3359785"/>
                  </a:lnTo>
                  <a:close/>
                </a:path>
              </a:pathLst>
            </a:custGeom>
            <a:solidFill>
              <a:srgbClr val="F8FBFD"/>
            </a:solidFill>
          </p:spPr>
        </p:sp>
      </p:grpSp>
      <p:grpSp>
        <p:nvGrpSpPr>
          <p:cNvPr id="7" name="Group 7"/>
          <p:cNvGrpSpPr/>
          <p:nvPr/>
        </p:nvGrpSpPr>
        <p:grpSpPr>
          <a:xfrm rot="-2700000">
            <a:off x="7210580" y="-1074420"/>
            <a:ext cx="30601" cy="3238550"/>
            <a:chOff x="0" y="0"/>
            <a:chExt cx="40801" cy="4318067"/>
          </a:xfrm>
        </p:grpSpPr>
        <p:sp>
          <p:nvSpPr>
            <p:cNvPr id="8" name="Freeform 8"/>
            <p:cNvSpPr/>
            <p:nvPr/>
          </p:nvSpPr>
          <p:spPr>
            <a:xfrm>
              <a:off x="0" y="0"/>
              <a:ext cx="40767" cy="4318127"/>
            </a:xfrm>
            <a:custGeom>
              <a:avLst/>
              <a:gdLst/>
              <a:ahLst/>
              <a:cxnLst/>
              <a:rect l="l" t="t" r="r" b="b"/>
              <a:pathLst>
                <a:path w="40767" h="4318127">
                  <a:moveTo>
                    <a:pt x="0" y="0"/>
                  </a:moveTo>
                  <a:lnTo>
                    <a:pt x="40767" y="0"/>
                  </a:lnTo>
                  <a:lnTo>
                    <a:pt x="40767" y="4318127"/>
                  </a:lnTo>
                  <a:lnTo>
                    <a:pt x="0" y="4318127"/>
                  </a:lnTo>
                  <a:close/>
                </a:path>
              </a:pathLst>
            </a:custGeom>
            <a:solidFill>
              <a:srgbClr val="F8FBFD"/>
            </a:solidFill>
          </p:spPr>
        </p:sp>
      </p:grpSp>
      <p:grpSp>
        <p:nvGrpSpPr>
          <p:cNvPr id="9" name="Group 9"/>
          <p:cNvGrpSpPr/>
          <p:nvPr/>
        </p:nvGrpSpPr>
        <p:grpSpPr>
          <a:xfrm rot="-2700000">
            <a:off x="9693751" y="6312324"/>
            <a:ext cx="23417" cy="1909472"/>
            <a:chOff x="0" y="0"/>
            <a:chExt cx="31223" cy="2545963"/>
          </a:xfrm>
        </p:grpSpPr>
        <p:sp>
          <p:nvSpPr>
            <p:cNvPr id="10" name="Freeform 10"/>
            <p:cNvSpPr/>
            <p:nvPr/>
          </p:nvSpPr>
          <p:spPr>
            <a:xfrm>
              <a:off x="0" y="0"/>
              <a:ext cx="31242" cy="2545969"/>
            </a:xfrm>
            <a:custGeom>
              <a:avLst/>
              <a:gdLst/>
              <a:ahLst/>
              <a:cxnLst/>
              <a:rect l="l" t="t" r="r" b="b"/>
              <a:pathLst>
                <a:path w="31242" h="2545969">
                  <a:moveTo>
                    <a:pt x="0" y="0"/>
                  </a:moveTo>
                  <a:lnTo>
                    <a:pt x="31242" y="0"/>
                  </a:lnTo>
                  <a:lnTo>
                    <a:pt x="31242" y="2545969"/>
                  </a:lnTo>
                  <a:lnTo>
                    <a:pt x="0" y="2545969"/>
                  </a:lnTo>
                  <a:close/>
                </a:path>
              </a:pathLst>
            </a:custGeom>
            <a:solidFill>
              <a:srgbClr val="F8FBFD"/>
            </a:solidFill>
          </p:spPr>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804229" y="-2113481"/>
            <a:ext cx="12461145" cy="10965055"/>
            <a:chOff x="0" y="0"/>
            <a:chExt cx="15319857" cy="13480549"/>
          </a:xfrm>
        </p:grpSpPr>
        <p:sp>
          <p:nvSpPr>
            <p:cNvPr id="3" name="Freeform 3"/>
            <p:cNvSpPr/>
            <p:nvPr/>
          </p:nvSpPr>
          <p:spPr>
            <a:xfrm>
              <a:off x="0" y="0"/>
              <a:ext cx="15319845" cy="13480576"/>
            </a:xfrm>
            <a:custGeom>
              <a:avLst/>
              <a:gdLst/>
              <a:ahLst/>
              <a:cxnLst/>
              <a:rect l="l" t="t" r="r" b="b"/>
              <a:pathLst>
                <a:path w="15319845" h="13480576">
                  <a:moveTo>
                    <a:pt x="0" y="0"/>
                  </a:moveTo>
                  <a:lnTo>
                    <a:pt x="15319845" y="0"/>
                  </a:lnTo>
                  <a:lnTo>
                    <a:pt x="15319845" y="13480576"/>
                  </a:lnTo>
                  <a:lnTo>
                    <a:pt x="0" y="13480576"/>
                  </a:lnTo>
                  <a:close/>
                </a:path>
              </a:pathLst>
            </a:custGeom>
            <a:solidFill>
              <a:srgbClr val="F8FBFD"/>
            </a:solidFill>
          </p:spPr>
        </p:sp>
      </p:grpSp>
      <p:sp>
        <p:nvSpPr>
          <p:cNvPr id="4" name="Freeform 4"/>
          <p:cNvSpPr/>
          <p:nvPr/>
        </p:nvSpPr>
        <p:spPr>
          <a:xfrm>
            <a:off x="1312327" y="1666885"/>
            <a:ext cx="7128946" cy="5426910"/>
          </a:xfrm>
          <a:custGeom>
            <a:avLst/>
            <a:gdLst/>
            <a:ahLst/>
            <a:cxnLst/>
            <a:rect l="l" t="t" r="r" b="b"/>
            <a:pathLst>
              <a:path w="7128946" h="5426910">
                <a:moveTo>
                  <a:pt x="0" y="0"/>
                </a:moveTo>
                <a:lnTo>
                  <a:pt x="7128946" y="0"/>
                </a:lnTo>
                <a:lnTo>
                  <a:pt x="7128946" y="5426910"/>
                </a:lnTo>
                <a:lnTo>
                  <a:pt x="0" y="5426910"/>
                </a:lnTo>
                <a:lnTo>
                  <a:pt x="0" y="0"/>
                </a:lnTo>
                <a:close/>
              </a:path>
            </a:pathLst>
          </a:custGeom>
          <a:blipFill>
            <a:blip r:embed="rId2"/>
            <a:stretch>
              <a:fillRect/>
            </a:stretch>
          </a:blipFill>
        </p:spPr>
      </p:sp>
      <p:sp>
        <p:nvSpPr>
          <p:cNvPr id="5" name="TextBox 5"/>
          <p:cNvSpPr txBox="1"/>
          <p:nvPr/>
        </p:nvSpPr>
        <p:spPr>
          <a:xfrm>
            <a:off x="304800" y="817245"/>
            <a:ext cx="9140490" cy="742950"/>
          </a:xfrm>
          <a:prstGeom prst="rect">
            <a:avLst/>
          </a:prstGeom>
        </p:spPr>
        <p:txBody>
          <a:bodyPr lIns="0" tIns="0" rIns="0" bIns="0" rtlCol="0" anchor="t">
            <a:spAutoFit/>
          </a:bodyPr>
          <a:lstStyle/>
          <a:p>
            <a:pPr algn="ctr">
              <a:lnSpc>
                <a:spcPts val="6300"/>
              </a:lnSpc>
            </a:pPr>
            <a:r>
              <a:rPr lang="en-US" sz="3500" b="1" spc="-35">
                <a:solidFill>
                  <a:srgbClr val="000000"/>
                </a:solidFill>
                <a:latin typeface="TT Rounds Condensed Bold"/>
                <a:ea typeface="TT Rounds Condensed Bold"/>
                <a:cs typeface="TT Rounds Condensed Bold"/>
                <a:sym typeface="TT Rounds Condensed Bold"/>
              </a:rPr>
              <a:t>Mô hình hoạt động của Honeypot dựa trên shelLM</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804229" y="-2113481"/>
            <a:ext cx="12461145" cy="10965055"/>
            <a:chOff x="0" y="0"/>
            <a:chExt cx="15319857" cy="13480549"/>
          </a:xfrm>
        </p:grpSpPr>
        <p:sp>
          <p:nvSpPr>
            <p:cNvPr id="3" name="Freeform 3"/>
            <p:cNvSpPr/>
            <p:nvPr/>
          </p:nvSpPr>
          <p:spPr>
            <a:xfrm>
              <a:off x="0" y="0"/>
              <a:ext cx="15319845" cy="13480576"/>
            </a:xfrm>
            <a:custGeom>
              <a:avLst/>
              <a:gdLst/>
              <a:ahLst/>
              <a:cxnLst/>
              <a:rect l="l" t="t" r="r" b="b"/>
              <a:pathLst>
                <a:path w="15319845" h="13480576">
                  <a:moveTo>
                    <a:pt x="0" y="0"/>
                  </a:moveTo>
                  <a:lnTo>
                    <a:pt x="15319845" y="0"/>
                  </a:lnTo>
                  <a:lnTo>
                    <a:pt x="15319845" y="13480576"/>
                  </a:lnTo>
                  <a:lnTo>
                    <a:pt x="0" y="13480576"/>
                  </a:lnTo>
                  <a:close/>
                </a:path>
              </a:pathLst>
            </a:custGeom>
            <a:solidFill>
              <a:srgbClr val="F8FBFD"/>
            </a:solidFill>
          </p:spPr>
        </p:sp>
      </p:grpSp>
      <p:sp>
        <p:nvSpPr>
          <p:cNvPr id="4" name="TextBox 4"/>
          <p:cNvSpPr txBox="1"/>
          <p:nvPr/>
        </p:nvSpPr>
        <p:spPr>
          <a:xfrm>
            <a:off x="304800" y="817245"/>
            <a:ext cx="9140490" cy="742950"/>
          </a:xfrm>
          <a:prstGeom prst="rect">
            <a:avLst/>
          </a:prstGeom>
        </p:spPr>
        <p:txBody>
          <a:bodyPr lIns="0" tIns="0" rIns="0" bIns="0" rtlCol="0" anchor="t">
            <a:spAutoFit/>
          </a:bodyPr>
          <a:lstStyle/>
          <a:p>
            <a:pPr algn="ctr">
              <a:lnSpc>
                <a:spcPts val="6300"/>
              </a:lnSpc>
            </a:pPr>
            <a:r>
              <a:rPr lang="en-US" sz="3500" b="1" spc="-35">
                <a:solidFill>
                  <a:srgbClr val="000000"/>
                </a:solidFill>
                <a:latin typeface="TT Rounds Condensed Bold"/>
                <a:ea typeface="TT Rounds Condensed Bold"/>
                <a:cs typeface="TT Rounds Condensed Bold"/>
                <a:sym typeface="TT Rounds Condensed Bold"/>
              </a:rPr>
              <a:t>Các bước triển khai</a:t>
            </a:r>
          </a:p>
        </p:txBody>
      </p:sp>
      <p:sp>
        <p:nvSpPr>
          <p:cNvPr id="5" name="TextBox 5"/>
          <p:cNvSpPr txBox="1"/>
          <p:nvPr/>
        </p:nvSpPr>
        <p:spPr>
          <a:xfrm>
            <a:off x="1416487" y="1720265"/>
            <a:ext cx="6920627" cy="3423920"/>
          </a:xfrm>
          <a:prstGeom prst="rect">
            <a:avLst/>
          </a:prstGeom>
        </p:spPr>
        <p:txBody>
          <a:bodyPr lIns="0" tIns="0" rIns="0" bIns="0" rtlCol="0" anchor="t">
            <a:spAutoFit/>
          </a:bodyPr>
          <a:lstStyle/>
          <a:p>
            <a:pPr marL="431801" lvl="1" indent="-215900" algn="l">
              <a:lnSpc>
                <a:spcPts val="3940"/>
              </a:lnSpc>
              <a:buAutoNum type="arabicPeriod"/>
            </a:pPr>
            <a:r>
              <a:rPr lang="en-US" sz="2000" spc="-20">
                <a:solidFill>
                  <a:srgbClr val="000000"/>
                </a:solidFill>
                <a:latin typeface="Alegreya"/>
                <a:ea typeface="Alegreya"/>
                <a:cs typeface="Alegreya"/>
                <a:sym typeface="Alegreya"/>
              </a:rPr>
              <a:t>Viết chương trình tạo một ssh honeypot (truyền thống) đơn giản </a:t>
            </a:r>
          </a:p>
          <a:p>
            <a:pPr marL="431801" lvl="1" indent="-215900" algn="l">
              <a:lnSpc>
                <a:spcPts val="3940"/>
              </a:lnSpc>
              <a:buAutoNum type="arabicPeriod"/>
            </a:pPr>
            <a:r>
              <a:rPr lang="en-US" sz="2000" spc="-20">
                <a:solidFill>
                  <a:srgbClr val="000000"/>
                </a:solidFill>
                <a:latin typeface="Alegreya"/>
                <a:ea typeface="Alegreya"/>
                <a:cs typeface="Alegreya"/>
                <a:sym typeface="Alegreya"/>
              </a:rPr>
              <a:t>Tích hợp shelLM vào chương trình đã tạo</a:t>
            </a:r>
          </a:p>
          <a:p>
            <a:pPr marL="431801" lvl="1" indent="-215900" algn="l">
              <a:lnSpc>
                <a:spcPts val="3940"/>
              </a:lnSpc>
              <a:buAutoNum type="arabicPeriod"/>
            </a:pPr>
            <a:r>
              <a:rPr lang="en-US" sz="2000" spc="-20">
                <a:solidFill>
                  <a:srgbClr val="000000"/>
                </a:solidFill>
                <a:latin typeface="Alegreya"/>
                <a:ea typeface="Alegreya"/>
                <a:cs typeface="Alegreya"/>
                <a:sym typeface="Alegreya"/>
              </a:rPr>
              <a:t>Chọn model LLM phù hợp </a:t>
            </a:r>
          </a:p>
          <a:p>
            <a:pPr marL="431801" lvl="1" indent="-215900" algn="l">
              <a:lnSpc>
                <a:spcPts val="3940"/>
              </a:lnSpc>
              <a:buAutoNum type="arabicPeriod"/>
            </a:pPr>
            <a:r>
              <a:rPr lang="en-US" sz="2000" spc="-20">
                <a:solidFill>
                  <a:srgbClr val="000000"/>
                </a:solidFill>
                <a:latin typeface="Alegreya"/>
                <a:ea typeface="Alegreya"/>
                <a:cs typeface="Alegreya"/>
                <a:sym typeface="Alegreya"/>
              </a:rPr>
              <a:t>Khởi chạy SSH Honeypot</a:t>
            </a:r>
          </a:p>
          <a:p>
            <a:pPr marL="431801" lvl="1" indent="-215900" algn="l">
              <a:lnSpc>
                <a:spcPts val="3940"/>
              </a:lnSpc>
              <a:buAutoNum type="arabicPeriod"/>
            </a:pPr>
            <a:r>
              <a:rPr lang="en-US" sz="2000" spc="-20">
                <a:solidFill>
                  <a:srgbClr val="000000"/>
                </a:solidFill>
                <a:latin typeface="Alegreya"/>
                <a:ea typeface="Alegreya"/>
                <a:cs typeface="Alegreya"/>
                <a:sym typeface="Alegreya"/>
              </a:rPr>
              <a:t>User kết nối ssh tới honeypot</a:t>
            </a:r>
          </a:p>
          <a:p>
            <a:pPr marL="431801" lvl="1" indent="-215900" algn="l">
              <a:lnSpc>
                <a:spcPts val="3940"/>
              </a:lnSpc>
              <a:buAutoNum type="arabicPeriod"/>
            </a:pPr>
            <a:r>
              <a:rPr lang="en-US" sz="2000" spc="-20">
                <a:solidFill>
                  <a:srgbClr val="000000"/>
                </a:solidFill>
                <a:latin typeface="Alegreya"/>
                <a:ea typeface="Alegreya"/>
                <a:cs typeface="Alegreya"/>
                <a:sym typeface="Alegreya"/>
              </a:rPr>
              <a:t>User tương tác với honeypot</a:t>
            </a:r>
          </a:p>
          <a:p>
            <a:pPr marL="431801" lvl="1" indent="-215900" algn="l">
              <a:lnSpc>
                <a:spcPts val="3940"/>
              </a:lnSpc>
              <a:buAutoNum type="arabicPeriod"/>
            </a:pPr>
            <a:r>
              <a:rPr lang="en-US" sz="2000" spc="-20">
                <a:solidFill>
                  <a:srgbClr val="000000"/>
                </a:solidFill>
                <a:latin typeface="Alegreya"/>
                <a:ea typeface="Alegreya"/>
                <a:cs typeface="Alegreya"/>
                <a:sym typeface="Alegreya"/>
              </a:rPr>
              <a:t>Honeypot ghi các hoạt động vào log</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2276211" y="121187"/>
            <a:ext cx="7848705" cy="9276854"/>
            <a:chOff x="0" y="0"/>
            <a:chExt cx="10464940" cy="12369139"/>
          </a:xfrm>
        </p:grpSpPr>
        <p:sp>
          <p:nvSpPr>
            <p:cNvPr id="3" name="Freeform 3"/>
            <p:cNvSpPr/>
            <p:nvPr/>
          </p:nvSpPr>
          <p:spPr>
            <a:xfrm>
              <a:off x="0" y="0"/>
              <a:ext cx="10464927" cy="12369165"/>
            </a:xfrm>
            <a:custGeom>
              <a:avLst/>
              <a:gdLst/>
              <a:ahLst/>
              <a:cxnLst/>
              <a:rect l="l" t="t" r="r" b="b"/>
              <a:pathLst>
                <a:path w="10464927" h="12369165">
                  <a:moveTo>
                    <a:pt x="0" y="0"/>
                  </a:moveTo>
                  <a:lnTo>
                    <a:pt x="10464927" y="0"/>
                  </a:lnTo>
                  <a:lnTo>
                    <a:pt x="10464927" y="12369165"/>
                  </a:lnTo>
                  <a:lnTo>
                    <a:pt x="0" y="12369165"/>
                  </a:lnTo>
                  <a:close/>
                </a:path>
              </a:pathLst>
            </a:custGeom>
            <a:solidFill>
              <a:srgbClr val="F8FBFD"/>
            </a:solidFill>
          </p:spPr>
        </p:sp>
      </p:grpSp>
      <p:grpSp>
        <p:nvGrpSpPr>
          <p:cNvPr id="4" name="Group 4"/>
          <p:cNvGrpSpPr/>
          <p:nvPr/>
        </p:nvGrpSpPr>
        <p:grpSpPr>
          <a:xfrm rot="-2700000">
            <a:off x="4579445" y="-1222923"/>
            <a:ext cx="25670" cy="7629505"/>
            <a:chOff x="0" y="0"/>
            <a:chExt cx="34227" cy="10172673"/>
          </a:xfrm>
        </p:grpSpPr>
        <p:sp>
          <p:nvSpPr>
            <p:cNvPr id="5" name="Freeform 5"/>
            <p:cNvSpPr/>
            <p:nvPr/>
          </p:nvSpPr>
          <p:spPr>
            <a:xfrm>
              <a:off x="0" y="0"/>
              <a:ext cx="34290" cy="10172700"/>
            </a:xfrm>
            <a:custGeom>
              <a:avLst/>
              <a:gdLst/>
              <a:ahLst/>
              <a:cxnLst/>
              <a:rect l="l" t="t" r="r" b="b"/>
              <a:pathLst>
                <a:path w="34290" h="10172700">
                  <a:moveTo>
                    <a:pt x="0" y="0"/>
                  </a:moveTo>
                  <a:lnTo>
                    <a:pt x="34290" y="0"/>
                  </a:lnTo>
                  <a:lnTo>
                    <a:pt x="34290" y="10172700"/>
                  </a:lnTo>
                  <a:lnTo>
                    <a:pt x="0" y="10172700"/>
                  </a:lnTo>
                  <a:close/>
                </a:path>
              </a:pathLst>
            </a:custGeom>
            <a:solidFill>
              <a:srgbClr val="F8FBFD"/>
            </a:solidFill>
          </p:spPr>
        </p:sp>
      </p:grpSp>
      <p:sp>
        <p:nvSpPr>
          <p:cNvPr id="6" name="TextBox 6"/>
          <p:cNvSpPr txBox="1"/>
          <p:nvPr/>
        </p:nvSpPr>
        <p:spPr>
          <a:xfrm>
            <a:off x="3733800" y="897612"/>
            <a:ext cx="5669280" cy="981075"/>
          </a:xfrm>
          <a:prstGeom prst="rect">
            <a:avLst/>
          </a:prstGeom>
        </p:spPr>
        <p:txBody>
          <a:bodyPr lIns="0" tIns="0" rIns="0" bIns="0" rtlCol="0" anchor="t">
            <a:spAutoFit/>
          </a:bodyPr>
          <a:lstStyle/>
          <a:p>
            <a:pPr algn="r">
              <a:lnSpc>
                <a:spcPts val="7680"/>
              </a:lnSpc>
            </a:pPr>
            <a:r>
              <a:rPr lang="en-US" sz="6400" b="1" spc="-64">
                <a:solidFill>
                  <a:srgbClr val="F8FBFD"/>
                </a:solidFill>
                <a:latin typeface="TT Rounds Condensed Bold"/>
                <a:ea typeface="TT Rounds Condensed Bold"/>
                <a:cs typeface="TT Rounds Condensed Bold"/>
                <a:sym typeface="TT Rounds Condensed Bold"/>
              </a:rPr>
              <a:t>VIDEO DEMO</a:t>
            </a:r>
          </a:p>
        </p:txBody>
      </p:sp>
      <p:sp>
        <p:nvSpPr>
          <p:cNvPr id="7" name="TextBox 7"/>
          <p:cNvSpPr txBox="1"/>
          <p:nvPr/>
        </p:nvSpPr>
        <p:spPr>
          <a:xfrm>
            <a:off x="355560" y="1725930"/>
            <a:ext cx="4236720" cy="4857750"/>
          </a:xfrm>
          <a:prstGeom prst="rect">
            <a:avLst/>
          </a:prstGeom>
        </p:spPr>
        <p:txBody>
          <a:bodyPr lIns="0" tIns="0" rIns="0" bIns="0" rtlCol="0" anchor="t">
            <a:spAutoFit/>
          </a:bodyPr>
          <a:lstStyle/>
          <a:p>
            <a:pPr algn="l">
              <a:lnSpc>
                <a:spcPts val="2279"/>
              </a:lnSpc>
            </a:pPr>
            <a:r>
              <a:rPr lang="en-US" sz="1899" b="1">
                <a:solidFill>
                  <a:srgbClr val="000000"/>
                </a:solidFill>
                <a:latin typeface="Alegreya Bold"/>
                <a:ea typeface="Alegreya Bold"/>
                <a:cs typeface="Alegreya Bold"/>
                <a:sym typeface="Alegreya Bold"/>
              </a:rPr>
              <a:t>Các bước thực hiện:</a:t>
            </a:r>
          </a:p>
          <a:p>
            <a:pPr algn="l">
              <a:lnSpc>
                <a:spcPts val="2279"/>
              </a:lnSpc>
            </a:pPr>
            <a:endParaRPr lang="en-US" sz="1899" b="1">
              <a:solidFill>
                <a:srgbClr val="000000"/>
              </a:solidFill>
              <a:latin typeface="Alegreya Bold"/>
              <a:ea typeface="Alegreya Bold"/>
              <a:cs typeface="Alegreya Bold"/>
              <a:sym typeface="Alegreya Bold"/>
            </a:endParaRPr>
          </a:p>
          <a:p>
            <a:pPr marL="228993" lvl="1" indent="-114497" algn="l">
              <a:lnSpc>
                <a:spcPts val="2279"/>
              </a:lnSpc>
              <a:buAutoNum type="arabicPeriod"/>
            </a:pPr>
            <a:r>
              <a:rPr lang="en-US" sz="1899" b="1">
                <a:solidFill>
                  <a:srgbClr val="000000"/>
                </a:solidFill>
                <a:latin typeface="Alegreya Bold"/>
                <a:ea typeface="Alegreya Bold"/>
                <a:cs typeface="Alegreya Bold"/>
                <a:sym typeface="Alegreya Bold"/>
              </a:rPr>
              <a:t> </a:t>
            </a:r>
            <a:r>
              <a:rPr lang="en-US" sz="1899">
                <a:solidFill>
                  <a:srgbClr val="000000"/>
                </a:solidFill>
                <a:latin typeface="Alegreya"/>
                <a:ea typeface="Alegreya"/>
                <a:cs typeface="Alegreya"/>
                <a:sym typeface="Alegreya"/>
              </a:rPr>
              <a:t>Tấn công brute force tới SSH Honeypot để tìm password kết nối ssh tới honeypot</a:t>
            </a:r>
          </a:p>
          <a:p>
            <a:pPr algn="l">
              <a:lnSpc>
                <a:spcPts val="2279"/>
              </a:lnSpc>
            </a:pPr>
            <a:endParaRPr lang="en-US" sz="1899">
              <a:solidFill>
                <a:srgbClr val="000000"/>
              </a:solidFill>
              <a:latin typeface="Alegreya"/>
              <a:ea typeface="Alegreya"/>
              <a:cs typeface="Alegreya"/>
              <a:sym typeface="Alegreya"/>
            </a:endParaRPr>
          </a:p>
          <a:p>
            <a:pPr algn="l">
              <a:lnSpc>
                <a:spcPts val="2279"/>
              </a:lnSpc>
            </a:pPr>
            <a:r>
              <a:rPr lang="en-US" sz="1899">
                <a:solidFill>
                  <a:srgbClr val="000000"/>
                </a:solidFill>
                <a:latin typeface="Alegreya"/>
                <a:ea typeface="Alegreya"/>
                <a:cs typeface="Alegreya"/>
                <a:sym typeface="Alegreya"/>
              </a:rPr>
              <a:t>2. Với password đã tìm dược, thực hiện kết nối tới honeypot</a:t>
            </a:r>
          </a:p>
          <a:p>
            <a:pPr algn="l">
              <a:lnSpc>
                <a:spcPts val="2279"/>
              </a:lnSpc>
            </a:pPr>
            <a:endParaRPr lang="en-US" sz="1899">
              <a:solidFill>
                <a:srgbClr val="000000"/>
              </a:solidFill>
              <a:latin typeface="Alegreya"/>
              <a:ea typeface="Alegreya"/>
              <a:cs typeface="Alegreya"/>
              <a:sym typeface="Alegreya"/>
            </a:endParaRPr>
          </a:p>
          <a:p>
            <a:pPr algn="l">
              <a:lnSpc>
                <a:spcPts val="2279"/>
              </a:lnSpc>
            </a:pPr>
            <a:r>
              <a:rPr lang="en-US" sz="1899">
                <a:solidFill>
                  <a:srgbClr val="000000"/>
                </a:solidFill>
                <a:latin typeface="Alegreya"/>
                <a:ea typeface="Alegreya"/>
                <a:cs typeface="Alegreya"/>
                <a:sym typeface="Alegreya"/>
              </a:rPr>
              <a:t>2. Thực hiện một số lệnh cơ bản như: whoami, ls, pwd, cat</a:t>
            </a:r>
          </a:p>
          <a:p>
            <a:pPr marL="229235" lvl="1" indent="-114617" algn="l">
              <a:lnSpc>
                <a:spcPts val="2279"/>
              </a:lnSpc>
            </a:pPr>
            <a:endParaRPr lang="en-US" sz="1899">
              <a:solidFill>
                <a:srgbClr val="000000"/>
              </a:solidFill>
              <a:latin typeface="Alegreya"/>
              <a:ea typeface="Alegreya"/>
              <a:cs typeface="Alegreya"/>
              <a:sym typeface="Alegreya"/>
            </a:endParaRPr>
          </a:p>
          <a:p>
            <a:pPr algn="l">
              <a:lnSpc>
                <a:spcPts val="2279"/>
              </a:lnSpc>
            </a:pPr>
            <a:r>
              <a:rPr lang="en-US" sz="1899">
                <a:solidFill>
                  <a:srgbClr val="000000"/>
                </a:solidFill>
                <a:latin typeface="Alegreya"/>
                <a:ea typeface="Alegreya"/>
                <a:cs typeface="Alegreya"/>
                <a:sym typeface="Alegreya"/>
              </a:rPr>
              <a:t>3. Di chuyển tới các folder quan trong và xem các file cấu hình, file thực thi hay thư viện của hệ thống</a:t>
            </a:r>
          </a:p>
          <a:p>
            <a:pPr marL="229235" lvl="1" indent="-114617" algn="l">
              <a:lnSpc>
                <a:spcPts val="2279"/>
              </a:lnSpc>
            </a:pPr>
            <a:endParaRPr lang="en-US" sz="1899">
              <a:solidFill>
                <a:srgbClr val="000000"/>
              </a:solidFill>
              <a:latin typeface="Alegreya"/>
              <a:ea typeface="Alegreya"/>
              <a:cs typeface="Alegreya"/>
              <a:sym typeface="Alegreya"/>
            </a:endParaRPr>
          </a:p>
          <a:p>
            <a:pPr algn="l">
              <a:lnSpc>
                <a:spcPts val="2279"/>
              </a:lnSpc>
            </a:pPr>
            <a:r>
              <a:rPr lang="en-US" sz="1899">
                <a:solidFill>
                  <a:srgbClr val="080809"/>
                </a:solidFill>
                <a:latin typeface="Alegreya"/>
                <a:ea typeface="Alegreya"/>
                <a:cs typeface="Alegreya"/>
                <a:sym typeface="Alegreya"/>
              </a:rPr>
              <a:t>4. Thử tải các file về honeypot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EFEFF"/>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975360" y="731520"/>
            <a:ext cx="7802880" cy="5852160"/>
          </a:xfrm>
          <a:prstGeom prst="rect">
            <a:avLst/>
          </a:prstGeom>
        </p:spPr>
      </p:pic>
      <p:sp>
        <p:nvSpPr>
          <p:cNvPr id="3" name="TextBox 3"/>
          <p:cNvSpPr txBox="1"/>
          <p:nvPr/>
        </p:nvSpPr>
        <p:spPr>
          <a:xfrm>
            <a:off x="118448" y="-1905"/>
            <a:ext cx="7277002" cy="502951"/>
          </a:xfrm>
          <a:prstGeom prst="rect">
            <a:avLst/>
          </a:prstGeom>
        </p:spPr>
        <p:txBody>
          <a:bodyPr lIns="0" tIns="0" rIns="0" bIns="0" rtlCol="0" anchor="t">
            <a:spAutoFit/>
          </a:bodyPr>
          <a:lstStyle/>
          <a:p>
            <a:pPr algn="just">
              <a:lnSpc>
                <a:spcPts val="4140"/>
              </a:lnSpc>
            </a:pPr>
            <a:r>
              <a:rPr lang="en-US" sz="3000" b="1">
                <a:solidFill>
                  <a:srgbClr val="1F497D"/>
                </a:solidFill>
                <a:latin typeface="Alegreya Bold"/>
                <a:ea typeface="Alegreya Bold"/>
                <a:cs typeface="Alegreya Bold"/>
                <a:sym typeface="Alegreya Bold"/>
              </a:rPr>
              <a:t>Demo ShelLM</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53D57"/>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2141807" y="445668"/>
            <a:ext cx="6930935" cy="9276854"/>
            <a:chOff x="0" y="0"/>
            <a:chExt cx="9241247" cy="12369139"/>
          </a:xfrm>
        </p:grpSpPr>
        <p:sp>
          <p:nvSpPr>
            <p:cNvPr id="3" name="Freeform 3"/>
            <p:cNvSpPr/>
            <p:nvPr/>
          </p:nvSpPr>
          <p:spPr>
            <a:xfrm>
              <a:off x="0" y="0"/>
              <a:ext cx="9241282" cy="12369165"/>
            </a:xfrm>
            <a:custGeom>
              <a:avLst/>
              <a:gdLst/>
              <a:ahLst/>
              <a:cxnLst/>
              <a:rect l="l" t="t" r="r" b="b"/>
              <a:pathLst>
                <a:path w="9241282" h="12369165">
                  <a:moveTo>
                    <a:pt x="0" y="0"/>
                  </a:moveTo>
                  <a:lnTo>
                    <a:pt x="9241282" y="0"/>
                  </a:lnTo>
                  <a:lnTo>
                    <a:pt x="9241282" y="12369165"/>
                  </a:lnTo>
                  <a:lnTo>
                    <a:pt x="0" y="12369165"/>
                  </a:lnTo>
                  <a:close/>
                </a:path>
              </a:pathLst>
            </a:custGeom>
            <a:solidFill>
              <a:srgbClr val="F8FBFD"/>
            </a:solidFill>
          </p:spPr>
        </p:sp>
      </p:grpSp>
      <p:grpSp>
        <p:nvGrpSpPr>
          <p:cNvPr id="4" name="Group 4"/>
          <p:cNvGrpSpPr/>
          <p:nvPr/>
        </p:nvGrpSpPr>
        <p:grpSpPr>
          <a:xfrm rot="-2700000">
            <a:off x="4579445" y="-1222923"/>
            <a:ext cx="25670" cy="7629505"/>
            <a:chOff x="0" y="0"/>
            <a:chExt cx="34227" cy="10172673"/>
          </a:xfrm>
        </p:grpSpPr>
        <p:sp>
          <p:nvSpPr>
            <p:cNvPr id="5" name="Freeform 5"/>
            <p:cNvSpPr/>
            <p:nvPr/>
          </p:nvSpPr>
          <p:spPr>
            <a:xfrm>
              <a:off x="0" y="0"/>
              <a:ext cx="34290" cy="10172700"/>
            </a:xfrm>
            <a:custGeom>
              <a:avLst/>
              <a:gdLst/>
              <a:ahLst/>
              <a:cxnLst/>
              <a:rect l="l" t="t" r="r" b="b"/>
              <a:pathLst>
                <a:path w="34290" h="10172700">
                  <a:moveTo>
                    <a:pt x="0" y="0"/>
                  </a:moveTo>
                  <a:lnTo>
                    <a:pt x="34290" y="0"/>
                  </a:lnTo>
                  <a:lnTo>
                    <a:pt x="34290" y="10172700"/>
                  </a:lnTo>
                  <a:lnTo>
                    <a:pt x="0" y="10172700"/>
                  </a:lnTo>
                  <a:close/>
                </a:path>
              </a:pathLst>
            </a:custGeom>
            <a:solidFill>
              <a:srgbClr val="F8FBFD"/>
            </a:solidFill>
          </p:spPr>
        </p:sp>
      </p:grpSp>
      <p:sp>
        <p:nvSpPr>
          <p:cNvPr id="6" name="TextBox 6"/>
          <p:cNvSpPr txBox="1"/>
          <p:nvPr/>
        </p:nvSpPr>
        <p:spPr>
          <a:xfrm>
            <a:off x="-95054" y="4588795"/>
            <a:ext cx="6332284" cy="981075"/>
          </a:xfrm>
          <a:prstGeom prst="rect">
            <a:avLst/>
          </a:prstGeom>
        </p:spPr>
        <p:txBody>
          <a:bodyPr lIns="0" tIns="0" rIns="0" bIns="0" rtlCol="0" anchor="t">
            <a:spAutoFit/>
          </a:bodyPr>
          <a:lstStyle/>
          <a:p>
            <a:pPr algn="ctr">
              <a:lnSpc>
                <a:spcPts val="7679"/>
              </a:lnSpc>
            </a:pPr>
            <a:r>
              <a:rPr lang="en-US" sz="6399" b="1" spc="-63">
                <a:solidFill>
                  <a:srgbClr val="053D57"/>
                </a:solidFill>
                <a:latin typeface="TT Rounds Condensed Bold"/>
                <a:ea typeface="TT Rounds Condensed Bold"/>
                <a:cs typeface="TT Rounds Condensed Bold"/>
                <a:sym typeface="TT Rounds Condensed Bold"/>
              </a:rPr>
              <a:t>Cowrie và sheLM</a:t>
            </a:r>
          </a:p>
        </p:txBody>
      </p:sp>
      <p:sp>
        <p:nvSpPr>
          <p:cNvPr id="7" name="TextBox 7"/>
          <p:cNvSpPr txBox="1"/>
          <p:nvPr/>
        </p:nvSpPr>
        <p:spPr>
          <a:xfrm>
            <a:off x="4856751" y="721995"/>
            <a:ext cx="4165329" cy="981075"/>
          </a:xfrm>
          <a:prstGeom prst="rect">
            <a:avLst/>
          </a:prstGeom>
        </p:spPr>
        <p:txBody>
          <a:bodyPr lIns="0" tIns="0" rIns="0" bIns="0" rtlCol="0" anchor="t">
            <a:spAutoFit/>
          </a:bodyPr>
          <a:lstStyle/>
          <a:p>
            <a:pPr algn="r">
              <a:lnSpc>
                <a:spcPts val="7680"/>
              </a:lnSpc>
            </a:pPr>
            <a:r>
              <a:rPr lang="en-US" sz="6400" b="1" spc="-64">
                <a:solidFill>
                  <a:srgbClr val="F8FBFD"/>
                </a:solidFill>
                <a:latin typeface="TT Rounds Condensed Bold"/>
                <a:ea typeface="TT Rounds Condensed Bold"/>
                <a:cs typeface="TT Rounds Condensed Bold"/>
                <a:sym typeface="TT Rounds Condensed Bold"/>
              </a:rPr>
              <a:t>SO SÁNH</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8FBFD"/>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7282255" y="-1119270"/>
            <a:ext cx="1599407" cy="1585948"/>
            <a:chOff x="0" y="0"/>
            <a:chExt cx="2132543" cy="2114597"/>
          </a:xfrm>
        </p:grpSpPr>
        <p:sp>
          <p:nvSpPr>
            <p:cNvPr id="3" name="Freeform 3"/>
            <p:cNvSpPr/>
            <p:nvPr/>
          </p:nvSpPr>
          <p:spPr>
            <a:xfrm>
              <a:off x="0" y="0"/>
              <a:ext cx="2132584" cy="2114550"/>
            </a:xfrm>
            <a:custGeom>
              <a:avLst/>
              <a:gdLst/>
              <a:ahLst/>
              <a:cxnLst/>
              <a:rect l="l" t="t" r="r" b="b"/>
              <a:pathLst>
                <a:path w="2132584" h="2114550">
                  <a:moveTo>
                    <a:pt x="0" y="0"/>
                  </a:moveTo>
                  <a:lnTo>
                    <a:pt x="2132584" y="0"/>
                  </a:lnTo>
                  <a:lnTo>
                    <a:pt x="2132584" y="2114550"/>
                  </a:lnTo>
                  <a:lnTo>
                    <a:pt x="0" y="2114550"/>
                  </a:lnTo>
                  <a:close/>
                </a:path>
              </a:pathLst>
            </a:custGeom>
            <a:solidFill>
              <a:srgbClr val="97BCC7"/>
            </a:solidFill>
          </p:spPr>
        </p:sp>
      </p:grpSp>
      <p:grpSp>
        <p:nvGrpSpPr>
          <p:cNvPr id="4" name="Group 4"/>
          <p:cNvGrpSpPr/>
          <p:nvPr/>
        </p:nvGrpSpPr>
        <p:grpSpPr>
          <a:xfrm rot="-2700000">
            <a:off x="-2490709" y="5228770"/>
            <a:ext cx="4215873" cy="5693313"/>
            <a:chOff x="0" y="0"/>
            <a:chExt cx="5621164" cy="7591084"/>
          </a:xfrm>
        </p:grpSpPr>
        <p:sp>
          <p:nvSpPr>
            <p:cNvPr id="5" name="Freeform 5"/>
            <p:cNvSpPr/>
            <p:nvPr/>
          </p:nvSpPr>
          <p:spPr>
            <a:xfrm>
              <a:off x="0" y="0"/>
              <a:ext cx="5621147" cy="7591044"/>
            </a:xfrm>
            <a:custGeom>
              <a:avLst/>
              <a:gdLst/>
              <a:ahLst/>
              <a:cxnLst/>
              <a:rect l="l" t="t" r="r" b="b"/>
              <a:pathLst>
                <a:path w="5621147" h="7591044">
                  <a:moveTo>
                    <a:pt x="0" y="0"/>
                  </a:moveTo>
                  <a:lnTo>
                    <a:pt x="5621147" y="0"/>
                  </a:lnTo>
                  <a:lnTo>
                    <a:pt x="5621147" y="7591044"/>
                  </a:lnTo>
                  <a:lnTo>
                    <a:pt x="0" y="7591044"/>
                  </a:lnTo>
                  <a:close/>
                </a:path>
              </a:pathLst>
            </a:custGeom>
            <a:solidFill>
              <a:srgbClr val="97BCC7"/>
            </a:solidFill>
          </p:spPr>
        </p:sp>
      </p:grpSp>
      <p:grpSp>
        <p:nvGrpSpPr>
          <p:cNvPr id="6" name="Group 6"/>
          <p:cNvGrpSpPr/>
          <p:nvPr/>
        </p:nvGrpSpPr>
        <p:grpSpPr>
          <a:xfrm rot="-2700000">
            <a:off x="7946060" y="-235135"/>
            <a:ext cx="4043490" cy="26728"/>
            <a:chOff x="0" y="0"/>
            <a:chExt cx="5391320" cy="35637"/>
          </a:xfrm>
        </p:grpSpPr>
        <p:sp>
          <p:nvSpPr>
            <p:cNvPr id="7" name="Freeform 7"/>
            <p:cNvSpPr/>
            <p:nvPr/>
          </p:nvSpPr>
          <p:spPr>
            <a:xfrm>
              <a:off x="0" y="0"/>
              <a:ext cx="5391277" cy="35687"/>
            </a:xfrm>
            <a:custGeom>
              <a:avLst/>
              <a:gdLst/>
              <a:ahLst/>
              <a:cxnLst/>
              <a:rect l="l" t="t" r="r" b="b"/>
              <a:pathLst>
                <a:path w="5391277" h="35687">
                  <a:moveTo>
                    <a:pt x="0" y="0"/>
                  </a:moveTo>
                  <a:lnTo>
                    <a:pt x="5391277" y="0"/>
                  </a:lnTo>
                  <a:lnTo>
                    <a:pt x="5391277" y="35687"/>
                  </a:lnTo>
                  <a:lnTo>
                    <a:pt x="0" y="35687"/>
                  </a:lnTo>
                  <a:close/>
                </a:path>
              </a:pathLst>
            </a:custGeom>
            <a:solidFill>
              <a:srgbClr val="053D57"/>
            </a:solidFill>
          </p:spPr>
        </p:sp>
      </p:grpSp>
      <p:grpSp>
        <p:nvGrpSpPr>
          <p:cNvPr id="8" name="Group 8"/>
          <p:cNvGrpSpPr/>
          <p:nvPr/>
        </p:nvGrpSpPr>
        <p:grpSpPr>
          <a:xfrm rot="-2700000">
            <a:off x="2510632" y="4579573"/>
            <a:ext cx="23417" cy="6248732"/>
            <a:chOff x="0" y="0"/>
            <a:chExt cx="31223" cy="8331643"/>
          </a:xfrm>
        </p:grpSpPr>
        <p:sp>
          <p:nvSpPr>
            <p:cNvPr id="9" name="Freeform 9"/>
            <p:cNvSpPr/>
            <p:nvPr/>
          </p:nvSpPr>
          <p:spPr>
            <a:xfrm>
              <a:off x="0" y="0"/>
              <a:ext cx="31242" cy="8331581"/>
            </a:xfrm>
            <a:custGeom>
              <a:avLst/>
              <a:gdLst/>
              <a:ahLst/>
              <a:cxnLst/>
              <a:rect l="l" t="t" r="r" b="b"/>
              <a:pathLst>
                <a:path w="31242" h="8331581">
                  <a:moveTo>
                    <a:pt x="0" y="0"/>
                  </a:moveTo>
                  <a:lnTo>
                    <a:pt x="31242" y="0"/>
                  </a:lnTo>
                  <a:lnTo>
                    <a:pt x="31242" y="8331581"/>
                  </a:lnTo>
                  <a:lnTo>
                    <a:pt x="0" y="8331581"/>
                  </a:lnTo>
                  <a:close/>
                </a:path>
              </a:pathLst>
            </a:custGeom>
            <a:solidFill>
              <a:srgbClr val="053D57"/>
            </a:solidFill>
          </p:spPr>
        </p:sp>
      </p:grpSp>
      <p:sp>
        <p:nvSpPr>
          <p:cNvPr id="10" name="TextBox 10"/>
          <p:cNvSpPr txBox="1"/>
          <p:nvPr/>
        </p:nvSpPr>
        <p:spPr>
          <a:xfrm>
            <a:off x="118448" y="-1905"/>
            <a:ext cx="7277002" cy="502951"/>
          </a:xfrm>
          <a:prstGeom prst="rect">
            <a:avLst/>
          </a:prstGeom>
        </p:spPr>
        <p:txBody>
          <a:bodyPr lIns="0" tIns="0" rIns="0" bIns="0" rtlCol="0" anchor="t">
            <a:spAutoFit/>
          </a:bodyPr>
          <a:lstStyle/>
          <a:p>
            <a:pPr algn="just">
              <a:lnSpc>
                <a:spcPts val="4140"/>
              </a:lnSpc>
            </a:pPr>
            <a:r>
              <a:rPr lang="en-US" sz="3000" b="1">
                <a:solidFill>
                  <a:srgbClr val="1F497D"/>
                </a:solidFill>
                <a:latin typeface="Alegreya Bold"/>
                <a:ea typeface="Alegreya Bold"/>
                <a:cs typeface="Alegreya Bold"/>
                <a:sym typeface="Alegreya Bold"/>
              </a:rPr>
              <a:t>Cowrie và ShelLM</a:t>
            </a:r>
          </a:p>
        </p:txBody>
      </p:sp>
      <p:graphicFrame>
        <p:nvGraphicFramePr>
          <p:cNvPr id="11" name="Table 11"/>
          <p:cNvGraphicFramePr>
            <a:graphicFrameLocks noGrp="1"/>
          </p:cNvGraphicFramePr>
          <p:nvPr/>
        </p:nvGraphicFramePr>
        <p:xfrm>
          <a:off x="0" y="799897"/>
          <a:ext cx="9753600" cy="6088481"/>
        </p:xfrm>
        <a:graphic>
          <a:graphicData uri="http://schemas.openxmlformats.org/drawingml/2006/table">
            <a:tbl>
              <a:tblPr/>
              <a:tblGrid>
                <a:gridCol w="1519007">
                  <a:extLst>
                    <a:ext uri="{9D8B030D-6E8A-4147-A177-3AD203B41FA5}">
                      <a16:colId xmlns:a16="http://schemas.microsoft.com/office/drawing/2014/main" val="20000"/>
                    </a:ext>
                  </a:extLst>
                </a:gridCol>
                <a:gridCol w="3494673">
                  <a:extLst>
                    <a:ext uri="{9D8B030D-6E8A-4147-A177-3AD203B41FA5}">
                      <a16:colId xmlns:a16="http://schemas.microsoft.com/office/drawing/2014/main" val="20001"/>
                    </a:ext>
                  </a:extLst>
                </a:gridCol>
                <a:gridCol w="4739920">
                  <a:extLst>
                    <a:ext uri="{9D8B030D-6E8A-4147-A177-3AD203B41FA5}">
                      <a16:colId xmlns:a16="http://schemas.microsoft.com/office/drawing/2014/main" val="20002"/>
                    </a:ext>
                  </a:extLst>
                </a:gridCol>
              </a:tblGrid>
              <a:tr h="535251">
                <a:tc>
                  <a:txBody>
                    <a:bodyPr/>
                    <a:lstStyle/>
                    <a:p>
                      <a:pPr algn="just">
                        <a:lnSpc>
                          <a:spcPts val="2659"/>
                        </a:lnSpc>
                        <a:defRPr/>
                      </a:pPr>
                      <a:r>
                        <a:rPr lang="en-US" sz="1899" b="1">
                          <a:solidFill>
                            <a:srgbClr val="000000"/>
                          </a:solidFill>
                          <a:latin typeface="Alegreya Bold"/>
                          <a:ea typeface="Alegreya Bold"/>
                          <a:cs typeface="Alegreya Bold"/>
                          <a:sym typeface="Alegreya Bold"/>
                        </a:rPr>
                        <a:t>Yếu tố</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b="1">
                          <a:solidFill>
                            <a:srgbClr val="000000"/>
                          </a:solidFill>
                          <a:latin typeface="Alegreya Bold"/>
                          <a:ea typeface="Alegreya Bold"/>
                          <a:cs typeface="Alegreya Bold"/>
                          <a:sym typeface="Alegreya Bold"/>
                        </a:rPr>
                        <a:t>Cowrie</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b="1">
                          <a:solidFill>
                            <a:srgbClr val="000000"/>
                          </a:solidFill>
                          <a:latin typeface="Alegreya Bold"/>
                          <a:ea typeface="Alegreya Bold"/>
                          <a:cs typeface="Alegreya Bold"/>
                          <a:sym typeface="Alegreya Bold"/>
                        </a:rPr>
                        <a:t>ShelLM Honeypot</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204315">
                <a:tc>
                  <a:txBody>
                    <a:bodyPr/>
                    <a:lstStyle/>
                    <a:p>
                      <a:pPr algn="just">
                        <a:lnSpc>
                          <a:spcPts val="2659"/>
                        </a:lnSpc>
                        <a:defRPr/>
                      </a:pPr>
                      <a:r>
                        <a:rPr lang="en-US" sz="1899">
                          <a:solidFill>
                            <a:srgbClr val="000000"/>
                          </a:solidFill>
                          <a:latin typeface="Alegreya"/>
                          <a:ea typeface="Alegreya"/>
                          <a:cs typeface="Alegreya"/>
                          <a:sym typeface="Alegreya"/>
                        </a:rPr>
                        <a:t>Công nghệ</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Rule-based (quy tắc cố định), với script mô phỏng shell và giao thức mạng.</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Large Language Model (GPT), với kỹ thuật prompt engineering để mô phỏng hệ thống động và tương tác tự nhiên.</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869783">
                <a:tc>
                  <a:txBody>
                    <a:bodyPr/>
                    <a:lstStyle/>
                    <a:p>
                      <a:pPr algn="just">
                        <a:lnSpc>
                          <a:spcPts val="2659"/>
                        </a:lnSpc>
                        <a:defRPr/>
                      </a:pPr>
                      <a:r>
                        <a:rPr lang="en-US" sz="1899">
                          <a:solidFill>
                            <a:srgbClr val="000000"/>
                          </a:solidFill>
                          <a:latin typeface="Alegreya"/>
                          <a:ea typeface="Alegreya"/>
                          <a:cs typeface="Alegreya"/>
                          <a:sym typeface="Alegreya"/>
                        </a:rPr>
                        <a:t>Tương tác</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Mô phỏng shell giả với các lệnh Linux cơ bản.</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Shell tương tác động, phản hồi dựa trên ngữ cảnh và hành vi.</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869783">
                <a:tc>
                  <a:txBody>
                    <a:bodyPr/>
                    <a:lstStyle/>
                    <a:p>
                      <a:pPr algn="just">
                        <a:lnSpc>
                          <a:spcPts val="2659"/>
                        </a:lnSpc>
                        <a:defRPr/>
                      </a:pPr>
                      <a:r>
                        <a:rPr lang="en-US" sz="1899">
                          <a:solidFill>
                            <a:srgbClr val="000000"/>
                          </a:solidFill>
                          <a:latin typeface="Alegreya"/>
                          <a:ea typeface="Alegreya"/>
                          <a:cs typeface="Alegreya"/>
                          <a:sym typeface="Alegreya"/>
                        </a:rPr>
                        <a:t>Phản hồi lệnh</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Giới hạn trong các phản hồi đã được định nghĩa trước.</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Phản hồi linh hoạt, bao gồm cả lệnh không hợp lệ hoặc các lệnh ngoài phạm vi thông thường.</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869783">
                <a:tc>
                  <a:txBody>
                    <a:bodyPr/>
                    <a:lstStyle/>
                    <a:p>
                      <a:pPr algn="just">
                        <a:lnSpc>
                          <a:spcPts val="2659"/>
                        </a:lnSpc>
                        <a:defRPr/>
                      </a:pPr>
                      <a:r>
                        <a:rPr lang="en-US" sz="1899">
                          <a:solidFill>
                            <a:srgbClr val="000000"/>
                          </a:solidFill>
                          <a:latin typeface="Alegreya"/>
                          <a:ea typeface="Alegreya"/>
                          <a:cs typeface="Alegreya"/>
                          <a:sym typeface="Alegreya"/>
                        </a:rPr>
                        <a:t>Tài nguyên</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Nhẹ, phù hợp cho hầu hết các máy chủ thông thường.</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Yêu cầu tài nguyên cao hơn do sử dụng OpenAI API.</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869783">
                <a:tc>
                  <a:txBody>
                    <a:bodyPr/>
                    <a:lstStyle/>
                    <a:p>
                      <a:pPr algn="just">
                        <a:lnSpc>
                          <a:spcPts val="2659"/>
                        </a:lnSpc>
                        <a:defRPr/>
                      </a:pPr>
                      <a:r>
                        <a:rPr lang="en-US" sz="1899">
                          <a:solidFill>
                            <a:srgbClr val="000000"/>
                          </a:solidFill>
                          <a:latin typeface="Alegreya"/>
                          <a:ea typeface="Alegreya"/>
                          <a:cs typeface="Alegreya"/>
                          <a:sym typeface="Alegreya"/>
                        </a:rPr>
                        <a:t>Quản lý phiên</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Không hỗ trợ lưu trữ ngữ cảnh giữa các phiên.</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Hỗ trợ lưu trữ ngữ cảnh, đảm bảo tính nhất quán giữa các phiên làm việc của kẻ tấn công.</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869783">
                <a:tc>
                  <a:txBody>
                    <a:bodyPr/>
                    <a:lstStyle/>
                    <a:p>
                      <a:pPr algn="just">
                        <a:lnSpc>
                          <a:spcPts val="2659"/>
                        </a:lnSpc>
                        <a:defRPr/>
                      </a:pPr>
                      <a:r>
                        <a:rPr lang="en-US" sz="1899">
                          <a:solidFill>
                            <a:srgbClr val="000000"/>
                          </a:solidFill>
                          <a:latin typeface="Alegreya"/>
                          <a:ea typeface="Alegreya"/>
                          <a:cs typeface="Alegreya"/>
                          <a:sym typeface="Alegreya"/>
                        </a:rPr>
                        <a:t>Log</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Ghi nhận đầy đủ lệnh đã tấn công</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tc>
                  <a:txBody>
                    <a:bodyPr/>
                    <a:lstStyle/>
                    <a:p>
                      <a:pPr algn="just">
                        <a:lnSpc>
                          <a:spcPts val="2659"/>
                        </a:lnSpc>
                        <a:defRPr/>
                      </a:pPr>
                      <a:r>
                        <a:rPr lang="en-US" sz="1899">
                          <a:solidFill>
                            <a:srgbClr val="000000"/>
                          </a:solidFill>
                          <a:latin typeface="Alegreya"/>
                          <a:ea typeface="Alegreya"/>
                          <a:cs typeface="Alegreya"/>
                          <a:sym typeface="Alegreya"/>
                        </a:rPr>
                        <a:t>Ghi nhận lệnh và các tương tác thông qua session log </a:t>
                      </a:r>
                      <a:endParaRPr lang="en-US" sz="1100"/>
                    </a:p>
                  </a:txBody>
                  <a:tcPr marL="52640" marR="52640" marT="52640" marB="52640" anchor="ctr">
                    <a:lnL w="21056" cap="flat" cmpd="sng" algn="ctr">
                      <a:solidFill>
                        <a:srgbClr val="000000"/>
                      </a:solidFill>
                      <a:prstDash val="solid"/>
                      <a:round/>
                      <a:headEnd type="none" w="med" len="med"/>
                      <a:tailEnd type="none" w="med" len="med"/>
                    </a:lnL>
                    <a:lnR w="21056" cap="flat" cmpd="sng" algn="ctr">
                      <a:solidFill>
                        <a:srgbClr val="000000"/>
                      </a:solidFill>
                      <a:prstDash val="solid"/>
                      <a:round/>
                      <a:headEnd type="none" w="med" len="med"/>
                      <a:tailEnd type="none" w="med" len="med"/>
                    </a:lnR>
                    <a:lnT w="21056" cap="flat" cmpd="sng" algn="ctr">
                      <a:solidFill>
                        <a:srgbClr val="000000"/>
                      </a:solidFill>
                      <a:prstDash val="solid"/>
                      <a:round/>
                      <a:headEnd type="none" w="med" len="med"/>
                      <a:tailEnd type="none" w="med" len="med"/>
                    </a:lnT>
                    <a:lnB w="21056"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8FBFD"/>
        </a:solidFill>
        <a:effectLst/>
      </p:bgPr>
    </p:bg>
    <p:spTree>
      <p:nvGrpSpPr>
        <p:cNvPr id="1" name=""/>
        <p:cNvGrpSpPr/>
        <p:nvPr/>
      </p:nvGrpSpPr>
      <p:grpSpPr>
        <a:xfrm>
          <a:off x="0" y="0"/>
          <a:ext cx="0" cy="0"/>
          <a:chOff x="0" y="0"/>
          <a:chExt cx="0" cy="0"/>
        </a:xfrm>
      </p:grpSpPr>
      <p:sp>
        <p:nvSpPr>
          <p:cNvPr id="2" name="TextBox 2"/>
          <p:cNvSpPr txBox="1"/>
          <p:nvPr/>
        </p:nvSpPr>
        <p:spPr>
          <a:xfrm>
            <a:off x="3955158" y="228569"/>
            <a:ext cx="1843284" cy="502951"/>
          </a:xfrm>
          <a:prstGeom prst="rect">
            <a:avLst/>
          </a:prstGeom>
        </p:spPr>
        <p:txBody>
          <a:bodyPr lIns="0" tIns="0" rIns="0" bIns="0" rtlCol="0" anchor="t">
            <a:spAutoFit/>
          </a:bodyPr>
          <a:lstStyle/>
          <a:p>
            <a:pPr algn="just">
              <a:lnSpc>
                <a:spcPts val="4140"/>
              </a:lnSpc>
            </a:pPr>
            <a:r>
              <a:rPr lang="en-US" sz="3000" b="1">
                <a:solidFill>
                  <a:srgbClr val="1F497D"/>
                </a:solidFill>
                <a:latin typeface="Alegreya Bold"/>
                <a:ea typeface="Alegreya Bold"/>
                <a:cs typeface="Alegreya Bold"/>
                <a:sym typeface="Alegreya Bold"/>
              </a:rPr>
              <a:t>Link Demo</a:t>
            </a:r>
          </a:p>
        </p:txBody>
      </p:sp>
      <p:sp>
        <p:nvSpPr>
          <p:cNvPr id="3" name="TextBox 3"/>
          <p:cNvSpPr txBox="1"/>
          <p:nvPr/>
        </p:nvSpPr>
        <p:spPr>
          <a:xfrm>
            <a:off x="1501706" y="1800672"/>
            <a:ext cx="6750187" cy="678180"/>
          </a:xfrm>
          <a:prstGeom prst="rect">
            <a:avLst/>
          </a:prstGeom>
        </p:spPr>
        <p:txBody>
          <a:bodyPr lIns="0" tIns="0" rIns="0" bIns="0" rtlCol="0" anchor="t">
            <a:spAutoFit/>
          </a:bodyPr>
          <a:lstStyle/>
          <a:p>
            <a:pPr algn="just">
              <a:lnSpc>
                <a:spcPts val="2760"/>
              </a:lnSpc>
            </a:pPr>
            <a:r>
              <a:rPr lang="en-US" sz="2000" b="1">
                <a:solidFill>
                  <a:srgbClr val="1F497D"/>
                </a:solidFill>
                <a:latin typeface="Alegreya Bold"/>
                <a:ea typeface="Alegreya Bold"/>
                <a:cs typeface="Alegreya Bold"/>
                <a:sym typeface="Alegreya Bold"/>
              </a:rPr>
              <a:t>https://drive.google.com/drive/folders/1twCevyn0Un4wr_Od5fpLX8PTBAdM-XG3?usp=sharing</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8FBFD"/>
        </a:solidFill>
        <a:effectLst/>
      </p:bgPr>
    </p:bg>
    <p:spTree>
      <p:nvGrpSpPr>
        <p:cNvPr id="1" name=""/>
        <p:cNvGrpSpPr/>
        <p:nvPr/>
      </p:nvGrpSpPr>
      <p:grpSpPr>
        <a:xfrm>
          <a:off x="0" y="0"/>
          <a:ext cx="0" cy="0"/>
          <a:chOff x="0" y="0"/>
          <a:chExt cx="0" cy="0"/>
        </a:xfrm>
      </p:grpSpPr>
      <p:sp>
        <p:nvSpPr>
          <p:cNvPr id="2" name="TextBox 2"/>
          <p:cNvSpPr txBox="1"/>
          <p:nvPr/>
        </p:nvSpPr>
        <p:spPr>
          <a:xfrm>
            <a:off x="2562862" y="2915603"/>
            <a:ext cx="4959017" cy="1350645"/>
          </a:xfrm>
          <a:prstGeom prst="rect">
            <a:avLst/>
          </a:prstGeom>
        </p:spPr>
        <p:txBody>
          <a:bodyPr lIns="0" tIns="0" rIns="0" bIns="0" rtlCol="0" anchor="t">
            <a:spAutoFit/>
          </a:bodyPr>
          <a:lstStyle/>
          <a:p>
            <a:pPr algn="just">
              <a:lnSpc>
                <a:spcPts val="11040"/>
              </a:lnSpc>
            </a:pPr>
            <a:r>
              <a:rPr lang="en-US" sz="8000" b="1">
                <a:solidFill>
                  <a:srgbClr val="1F497D"/>
                </a:solidFill>
                <a:latin typeface="Alegreya Bold"/>
                <a:ea typeface="Alegreya Bold"/>
                <a:cs typeface="Alegreya Bold"/>
                <a:sym typeface="Alegreya Bold"/>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BFD"/>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7282255" y="-1119270"/>
            <a:ext cx="1599407" cy="1585948"/>
            <a:chOff x="0" y="0"/>
            <a:chExt cx="2132543" cy="2114597"/>
          </a:xfrm>
        </p:grpSpPr>
        <p:sp>
          <p:nvSpPr>
            <p:cNvPr id="3" name="Freeform 3"/>
            <p:cNvSpPr/>
            <p:nvPr/>
          </p:nvSpPr>
          <p:spPr>
            <a:xfrm>
              <a:off x="0" y="0"/>
              <a:ext cx="2132584" cy="2114550"/>
            </a:xfrm>
            <a:custGeom>
              <a:avLst/>
              <a:gdLst/>
              <a:ahLst/>
              <a:cxnLst/>
              <a:rect l="l" t="t" r="r" b="b"/>
              <a:pathLst>
                <a:path w="2132584" h="2114550">
                  <a:moveTo>
                    <a:pt x="0" y="0"/>
                  </a:moveTo>
                  <a:lnTo>
                    <a:pt x="2132584" y="0"/>
                  </a:lnTo>
                  <a:lnTo>
                    <a:pt x="2132584" y="2114550"/>
                  </a:lnTo>
                  <a:lnTo>
                    <a:pt x="0" y="2114550"/>
                  </a:lnTo>
                  <a:close/>
                </a:path>
              </a:pathLst>
            </a:custGeom>
            <a:solidFill>
              <a:srgbClr val="97BCC7"/>
            </a:solidFill>
          </p:spPr>
        </p:sp>
      </p:grpSp>
      <p:grpSp>
        <p:nvGrpSpPr>
          <p:cNvPr id="4" name="Group 4"/>
          <p:cNvGrpSpPr/>
          <p:nvPr/>
        </p:nvGrpSpPr>
        <p:grpSpPr>
          <a:xfrm rot="-2700000">
            <a:off x="7946060" y="-235135"/>
            <a:ext cx="4043490" cy="26728"/>
            <a:chOff x="0" y="0"/>
            <a:chExt cx="5391320" cy="35637"/>
          </a:xfrm>
        </p:grpSpPr>
        <p:sp>
          <p:nvSpPr>
            <p:cNvPr id="5" name="Freeform 5"/>
            <p:cNvSpPr/>
            <p:nvPr/>
          </p:nvSpPr>
          <p:spPr>
            <a:xfrm>
              <a:off x="0" y="0"/>
              <a:ext cx="5391277" cy="35687"/>
            </a:xfrm>
            <a:custGeom>
              <a:avLst/>
              <a:gdLst/>
              <a:ahLst/>
              <a:cxnLst/>
              <a:rect l="l" t="t" r="r" b="b"/>
              <a:pathLst>
                <a:path w="5391277" h="35687">
                  <a:moveTo>
                    <a:pt x="0" y="0"/>
                  </a:moveTo>
                  <a:lnTo>
                    <a:pt x="5391277" y="0"/>
                  </a:lnTo>
                  <a:lnTo>
                    <a:pt x="5391277" y="35687"/>
                  </a:lnTo>
                  <a:lnTo>
                    <a:pt x="0" y="35687"/>
                  </a:lnTo>
                  <a:close/>
                </a:path>
              </a:pathLst>
            </a:custGeom>
            <a:solidFill>
              <a:srgbClr val="053D57"/>
            </a:solidFill>
          </p:spPr>
        </p:sp>
      </p:grpSp>
      <p:sp>
        <p:nvSpPr>
          <p:cNvPr id="6" name="TextBox 6"/>
          <p:cNvSpPr txBox="1"/>
          <p:nvPr/>
        </p:nvSpPr>
        <p:spPr>
          <a:xfrm>
            <a:off x="118448" y="-125730"/>
            <a:ext cx="7277002" cy="628650"/>
          </a:xfrm>
          <a:prstGeom prst="rect">
            <a:avLst/>
          </a:prstGeom>
        </p:spPr>
        <p:txBody>
          <a:bodyPr lIns="0" tIns="0" rIns="0" bIns="0" rtlCol="0" anchor="t">
            <a:spAutoFit/>
          </a:bodyPr>
          <a:lstStyle/>
          <a:p>
            <a:pPr marL="361950" lvl="1" indent="-180975" algn="l">
              <a:lnSpc>
                <a:spcPts val="5400"/>
              </a:lnSpc>
              <a:buAutoNum type="arabicPeriod"/>
            </a:pPr>
            <a:r>
              <a:rPr lang="en-US" sz="3000" b="1" spc="28">
                <a:solidFill>
                  <a:srgbClr val="1F497D"/>
                </a:solidFill>
                <a:latin typeface="Alegreya Bold"/>
                <a:ea typeface="Alegreya Bold"/>
                <a:cs typeface="Alegreya Bold"/>
                <a:sym typeface="Alegreya Bold"/>
              </a:rPr>
              <a:t>Giới thiệu Honeypot</a:t>
            </a:r>
          </a:p>
        </p:txBody>
      </p:sp>
      <p:sp>
        <p:nvSpPr>
          <p:cNvPr id="7" name="TextBox 7"/>
          <p:cNvSpPr txBox="1"/>
          <p:nvPr/>
        </p:nvSpPr>
        <p:spPr>
          <a:xfrm>
            <a:off x="662286" y="960443"/>
            <a:ext cx="8359794" cy="2362448"/>
          </a:xfrm>
          <a:prstGeom prst="rect">
            <a:avLst/>
          </a:prstGeom>
        </p:spPr>
        <p:txBody>
          <a:bodyPr lIns="0" tIns="0" rIns="0" bIns="0" rtlCol="0" anchor="t">
            <a:spAutoFit/>
          </a:bodyPr>
          <a:lstStyle/>
          <a:p>
            <a:pPr marL="431799" lvl="1" indent="-215899" algn="just">
              <a:lnSpc>
                <a:spcPts val="2399"/>
              </a:lnSpc>
              <a:buFont typeface="Arial"/>
              <a:buChar char="•"/>
            </a:pPr>
            <a:r>
              <a:rPr lang="en-US" sz="1999">
                <a:solidFill>
                  <a:srgbClr val="000000"/>
                </a:solidFill>
                <a:latin typeface="Alegreya"/>
                <a:ea typeface="Alegreya"/>
                <a:cs typeface="Alegreya"/>
                <a:sym typeface="Alegreya"/>
              </a:rPr>
              <a:t>Honeypot là một công cụ an ninh mạng được thiết kế để đóng vai trò như một "mồi nhử," nhằm thu hút các cuộc tấn công vào một hệ thống được giả lập. Thay vì bảo vệ trực tiếp hệ thống chính, giá trị của honeypot nằm ở khả năng thu thập thông tin về hành vi, công cụ, và mục tiêu của kẻ tấn công. </a:t>
            </a:r>
          </a:p>
          <a:p>
            <a:pPr marL="431799" lvl="1" indent="-215899" algn="just">
              <a:lnSpc>
                <a:spcPts val="2399"/>
              </a:lnSpc>
              <a:buFont typeface="Arial"/>
              <a:buChar char="•"/>
            </a:pPr>
            <a:r>
              <a:rPr lang="en-US" sz="1999">
                <a:solidFill>
                  <a:srgbClr val="000000"/>
                </a:solidFill>
                <a:latin typeface="Alegreya"/>
                <a:ea typeface="Alegreya"/>
                <a:cs typeface="Alegreya"/>
                <a:sym typeface="Alegreya"/>
              </a:rPr>
              <a:t>Honeypots có thể được thiết lập ở nhiều cấp độ khác nhau, từ mô phỏng các dịch vụ cơ bản đến các hệ thống hoàn chỉnh, nhằm phục vụ các mục tiêu nghiên cứu hoặc sản xuất.</a:t>
            </a:r>
          </a:p>
          <a:p>
            <a:pPr algn="just">
              <a:lnSpc>
                <a:spcPts val="2399"/>
              </a:lnSpc>
            </a:pPr>
            <a:endParaRPr lang="en-US" sz="1999">
              <a:solidFill>
                <a:srgbClr val="000000"/>
              </a:solidFill>
              <a:latin typeface="Alegreya"/>
              <a:ea typeface="Alegreya"/>
              <a:cs typeface="Alegreya"/>
              <a:sym typeface="Alegreya"/>
            </a:endParaRPr>
          </a:p>
        </p:txBody>
      </p:sp>
      <p:sp>
        <p:nvSpPr>
          <p:cNvPr id="8" name="Freeform 8" descr="Can anyone help me to fully understand how the honeypots works : r/it"/>
          <p:cNvSpPr/>
          <p:nvPr/>
        </p:nvSpPr>
        <p:spPr>
          <a:xfrm>
            <a:off x="1188334" y="3202712"/>
            <a:ext cx="7385765" cy="3948967"/>
          </a:xfrm>
          <a:custGeom>
            <a:avLst/>
            <a:gdLst/>
            <a:ahLst/>
            <a:cxnLst/>
            <a:rect l="l" t="t" r="r" b="b"/>
            <a:pathLst>
              <a:path w="7385765" h="3948967">
                <a:moveTo>
                  <a:pt x="0" y="0"/>
                </a:moveTo>
                <a:lnTo>
                  <a:pt x="7385765" y="0"/>
                </a:lnTo>
                <a:lnTo>
                  <a:pt x="7385765" y="3948967"/>
                </a:lnTo>
                <a:lnTo>
                  <a:pt x="0" y="3948967"/>
                </a:lnTo>
                <a:lnTo>
                  <a:pt x="0" y="0"/>
                </a:lnTo>
                <a:close/>
              </a:path>
            </a:pathLst>
          </a:custGeom>
          <a:blipFill>
            <a:blip r:embed="rId2"/>
            <a:stretch>
              <a:fillRect b="-12177"/>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BFD"/>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7282255" y="-1119270"/>
            <a:ext cx="1599407" cy="1585948"/>
            <a:chOff x="0" y="0"/>
            <a:chExt cx="2132543" cy="2114597"/>
          </a:xfrm>
        </p:grpSpPr>
        <p:sp>
          <p:nvSpPr>
            <p:cNvPr id="3" name="Freeform 3"/>
            <p:cNvSpPr/>
            <p:nvPr/>
          </p:nvSpPr>
          <p:spPr>
            <a:xfrm>
              <a:off x="0" y="0"/>
              <a:ext cx="2132584" cy="2114550"/>
            </a:xfrm>
            <a:custGeom>
              <a:avLst/>
              <a:gdLst/>
              <a:ahLst/>
              <a:cxnLst/>
              <a:rect l="l" t="t" r="r" b="b"/>
              <a:pathLst>
                <a:path w="2132584" h="2114550">
                  <a:moveTo>
                    <a:pt x="0" y="0"/>
                  </a:moveTo>
                  <a:lnTo>
                    <a:pt x="2132584" y="0"/>
                  </a:lnTo>
                  <a:lnTo>
                    <a:pt x="2132584" y="2114550"/>
                  </a:lnTo>
                  <a:lnTo>
                    <a:pt x="0" y="2114550"/>
                  </a:lnTo>
                  <a:close/>
                </a:path>
              </a:pathLst>
            </a:custGeom>
            <a:solidFill>
              <a:srgbClr val="97BCC7"/>
            </a:solidFill>
          </p:spPr>
        </p:sp>
      </p:grpSp>
      <p:grpSp>
        <p:nvGrpSpPr>
          <p:cNvPr id="4" name="Group 4"/>
          <p:cNvGrpSpPr/>
          <p:nvPr/>
        </p:nvGrpSpPr>
        <p:grpSpPr>
          <a:xfrm rot="-2700000">
            <a:off x="-2107936" y="4619171"/>
            <a:ext cx="4215873" cy="5693313"/>
            <a:chOff x="0" y="0"/>
            <a:chExt cx="5621164" cy="7591084"/>
          </a:xfrm>
        </p:grpSpPr>
        <p:sp>
          <p:nvSpPr>
            <p:cNvPr id="5" name="Freeform 5"/>
            <p:cNvSpPr/>
            <p:nvPr/>
          </p:nvSpPr>
          <p:spPr>
            <a:xfrm>
              <a:off x="0" y="0"/>
              <a:ext cx="5621147" cy="7591044"/>
            </a:xfrm>
            <a:custGeom>
              <a:avLst/>
              <a:gdLst/>
              <a:ahLst/>
              <a:cxnLst/>
              <a:rect l="l" t="t" r="r" b="b"/>
              <a:pathLst>
                <a:path w="5621147" h="7591044">
                  <a:moveTo>
                    <a:pt x="0" y="0"/>
                  </a:moveTo>
                  <a:lnTo>
                    <a:pt x="5621147" y="0"/>
                  </a:lnTo>
                  <a:lnTo>
                    <a:pt x="5621147" y="7591044"/>
                  </a:lnTo>
                  <a:lnTo>
                    <a:pt x="0" y="7591044"/>
                  </a:lnTo>
                  <a:close/>
                </a:path>
              </a:pathLst>
            </a:custGeom>
            <a:solidFill>
              <a:srgbClr val="97BCC7"/>
            </a:solidFill>
          </p:spPr>
        </p:sp>
      </p:grpSp>
      <p:grpSp>
        <p:nvGrpSpPr>
          <p:cNvPr id="6" name="Group 6"/>
          <p:cNvGrpSpPr/>
          <p:nvPr/>
        </p:nvGrpSpPr>
        <p:grpSpPr>
          <a:xfrm rot="-2700000">
            <a:off x="7946060" y="-235135"/>
            <a:ext cx="4043490" cy="26728"/>
            <a:chOff x="0" y="0"/>
            <a:chExt cx="5391320" cy="35637"/>
          </a:xfrm>
        </p:grpSpPr>
        <p:sp>
          <p:nvSpPr>
            <p:cNvPr id="7" name="Freeform 7"/>
            <p:cNvSpPr/>
            <p:nvPr/>
          </p:nvSpPr>
          <p:spPr>
            <a:xfrm>
              <a:off x="0" y="0"/>
              <a:ext cx="5391277" cy="35687"/>
            </a:xfrm>
            <a:custGeom>
              <a:avLst/>
              <a:gdLst/>
              <a:ahLst/>
              <a:cxnLst/>
              <a:rect l="l" t="t" r="r" b="b"/>
              <a:pathLst>
                <a:path w="5391277" h="35687">
                  <a:moveTo>
                    <a:pt x="0" y="0"/>
                  </a:moveTo>
                  <a:lnTo>
                    <a:pt x="5391277" y="0"/>
                  </a:lnTo>
                  <a:lnTo>
                    <a:pt x="5391277" y="35687"/>
                  </a:lnTo>
                  <a:lnTo>
                    <a:pt x="0" y="35687"/>
                  </a:lnTo>
                  <a:close/>
                </a:path>
              </a:pathLst>
            </a:custGeom>
            <a:solidFill>
              <a:srgbClr val="053D57"/>
            </a:solidFill>
          </p:spPr>
        </p:sp>
      </p:grpSp>
      <p:sp>
        <p:nvSpPr>
          <p:cNvPr id="8" name="TextBox 8"/>
          <p:cNvSpPr txBox="1"/>
          <p:nvPr/>
        </p:nvSpPr>
        <p:spPr>
          <a:xfrm>
            <a:off x="118448" y="-125730"/>
            <a:ext cx="7277002" cy="628650"/>
          </a:xfrm>
          <a:prstGeom prst="rect">
            <a:avLst/>
          </a:prstGeom>
        </p:spPr>
        <p:txBody>
          <a:bodyPr lIns="0" tIns="0" rIns="0" bIns="0" rtlCol="0" anchor="t">
            <a:spAutoFit/>
          </a:bodyPr>
          <a:lstStyle/>
          <a:p>
            <a:pPr algn="l">
              <a:lnSpc>
                <a:spcPts val="5400"/>
              </a:lnSpc>
            </a:pPr>
            <a:r>
              <a:rPr lang="en-US" sz="3000" b="1">
                <a:solidFill>
                  <a:srgbClr val="1F497D"/>
                </a:solidFill>
                <a:latin typeface="Alegreya Bold"/>
                <a:ea typeface="Alegreya Bold"/>
                <a:cs typeface="Alegreya Bold"/>
                <a:sym typeface="Alegreya Bold"/>
              </a:rPr>
              <a:t>2. Phân loại honeypot</a:t>
            </a:r>
          </a:p>
        </p:txBody>
      </p:sp>
      <p:grpSp>
        <p:nvGrpSpPr>
          <p:cNvPr id="9" name="Group 9"/>
          <p:cNvGrpSpPr/>
          <p:nvPr/>
        </p:nvGrpSpPr>
        <p:grpSpPr>
          <a:xfrm>
            <a:off x="273509" y="1278520"/>
            <a:ext cx="2042187" cy="1495425"/>
            <a:chOff x="0" y="0"/>
            <a:chExt cx="2722916" cy="1993900"/>
          </a:xfrm>
        </p:grpSpPr>
        <p:sp>
          <p:nvSpPr>
            <p:cNvPr id="10" name="Freeform 10"/>
            <p:cNvSpPr/>
            <p:nvPr/>
          </p:nvSpPr>
          <p:spPr>
            <a:xfrm>
              <a:off x="16891" y="17018"/>
              <a:ext cx="2688971" cy="1959864"/>
            </a:xfrm>
            <a:custGeom>
              <a:avLst/>
              <a:gdLst/>
              <a:ahLst/>
              <a:cxnLst/>
              <a:rect l="l" t="t" r="r" b="b"/>
              <a:pathLst>
                <a:path w="2688971" h="1959864">
                  <a:moveTo>
                    <a:pt x="0" y="195961"/>
                  </a:moveTo>
                  <a:cubicBezTo>
                    <a:pt x="0" y="87757"/>
                    <a:pt x="88138" y="0"/>
                    <a:pt x="196850" y="0"/>
                  </a:cubicBezTo>
                  <a:lnTo>
                    <a:pt x="2492121" y="0"/>
                  </a:lnTo>
                  <a:cubicBezTo>
                    <a:pt x="2600833" y="0"/>
                    <a:pt x="2688971" y="87757"/>
                    <a:pt x="2688971" y="195961"/>
                  </a:cubicBezTo>
                  <a:lnTo>
                    <a:pt x="2688971" y="1763903"/>
                  </a:lnTo>
                  <a:cubicBezTo>
                    <a:pt x="2688971" y="1872107"/>
                    <a:pt x="2600833" y="1959864"/>
                    <a:pt x="2492121" y="1959864"/>
                  </a:cubicBezTo>
                  <a:lnTo>
                    <a:pt x="196977" y="1959864"/>
                  </a:lnTo>
                  <a:cubicBezTo>
                    <a:pt x="88265" y="1959864"/>
                    <a:pt x="127" y="1872107"/>
                    <a:pt x="127" y="1763903"/>
                  </a:cubicBezTo>
                  <a:close/>
                </a:path>
              </a:pathLst>
            </a:custGeom>
            <a:solidFill>
              <a:srgbClr val="B7DEE8"/>
            </a:solidFill>
          </p:spPr>
        </p:sp>
        <p:sp>
          <p:nvSpPr>
            <p:cNvPr id="11" name="Freeform 11"/>
            <p:cNvSpPr/>
            <p:nvPr/>
          </p:nvSpPr>
          <p:spPr>
            <a:xfrm>
              <a:off x="0" y="0"/>
              <a:ext cx="2722880" cy="1993900"/>
            </a:xfrm>
            <a:custGeom>
              <a:avLst/>
              <a:gdLst/>
              <a:ahLst/>
              <a:cxnLst/>
              <a:rect l="l" t="t" r="r" b="b"/>
              <a:pathLst>
                <a:path w="2722880" h="1993900">
                  <a:moveTo>
                    <a:pt x="0" y="212979"/>
                  </a:moveTo>
                  <a:cubicBezTo>
                    <a:pt x="0" y="95250"/>
                    <a:pt x="95758" y="0"/>
                    <a:pt x="213868" y="0"/>
                  </a:cubicBezTo>
                  <a:lnTo>
                    <a:pt x="2509012" y="0"/>
                  </a:lnTo>
                  <a:lnTo>
                    <a:pt x="2509012" y="16891"/>
                  </a:lnTo>
                  <a:lnTo>
                    <a:pt x="2509012" y="0"/>
                  </a:lnTo>
                  <a:cubicBezTo>
                    <a:pt x="2626995" y="0"/>
                    <a:pt x="2722880" y="95250"/>
                    <a:pt x="2722880" y="212979"/>
                  </a:cubicBezTo>
                  <a:lnTo>
                    <a:pt x="2705989" y="212979"/>
                  </a:lnTo>
                  <a:lnTo>
                    <a:pt x="2722880" y="212979"/>
                  </a:lnTo>
                  <a:lnTo>
                    <a:pt x="2722880" y="1780921"/>
                  </a:lnTo>
                  <a:lnTo>
                    <a:pt x="2705989" y="1780921"/>
                  </a:lnTo>
                  <a:lnTo>
                    <a:pt x="2722880" y="1780921"/>
                  </a:lnTo>
                  <a:cubicBezTo>
                    <a:pt x="2722880" y="1898650"/>
                    <a:pt x="2627122" y="1993900"/>
                    <a:pt x="2509012" y="1993900"/>
                  </a:cubicBezTo>
                  <a:lnTo>
                    <a:pt x="2509012" y="1977009"/>
                  </a:lnTo>
                  <a:lnTo>
                    <a:pt x="2509012" y="1993900"/>
                  </a:lnTo>
                  <a:lnTo>
                    <a:pt x="213868" y="1993900"/>
                  </a:lnTo>
                  <a:lnTo>
                    <a:pt x="213868" y="1977009"/>
                  </a:lnTo>
                  <a:lnTo>
                    <a:pt x="213868" y="1993900"/>
                  </a:lnTo>
                  <a:cubicBezTo>
                    <a:pt x="95758" y="1993900"/>
                    <a:pt x="0" y="1898650"/>
                    <a:pt x="0" y="1780921"/>
                  </a:cubicBezTo>
                  <a:lnTo>
                    <a:pt x="0" y="212979"/>
                  </a:lnTo>
                  <a:lnTo>
                    <a:pt x="16891" y="212979"/>
                  </a:lnTo>
                  <a:lnTo>
                    <a:pt x="0" y="212979"/>
                  </a:lnTo>
                  <a:moveTo>
                    <a:pt x="33909" y="212979"/>
                  </a:moveTo>
                  <a:lnTo>
                    <a:pt x="33909" y="1780921"/>
                  </a:lnTo>
                  <a:lnTo>
                    <a:pt x="16891" y="1780921"/>
                  </a:lnTo>
                  <a:lnTo>
                    <a:pt x="33909" y="1780921"/>
                  </a:lnTo>
                  <a:cubicBezTo>
                    <a:pt x="33909" y="1879727"/>
                    <a:pt x="114427" y="1959991"/>
                    <a:pt x="213868" y="1959991"/>
                  </a:cubicBezTo>
                  <a:lnTo>
                    <a:pt x="2509012" y="1959991"/>
                  </a:lnTo>
                  <a:cubicBezTo>
                    <a:pt x="2608453" y="1959991"/>
                    <a:pt x="2688971" y="1879727"/>
                    <a:pt x="2688971" y="1780921"/>
                  </a:cubicBezTo>
                  <a:lnTo>
                    <a:pt x="2688971" y="212979"/>
                  </a:lnTo>
                  <a:cubicBezTo>
                    <a:pt x="2688971" y="114173"/>
                    <a:pt x="2608453" y="33909"/>
                    <a:pt x="2509012" y="33909"/>
                  </a:cubicBezTo>
                  <a:lnTo>
                    <a:pt x="213868" y="33909"/>
                  </a:lnTo>
                  <a:lnTo>
                    <a:pt x="213868" y="16891"/>
                  </a:lnTo>
                  <a:lnTo>
                    <a:pt x="213868" y="33909"/>
                  </a:lnTo>
                  <a:cubicBezTo>
                    <a:pt x="114427" y="33909"/>
                    <a:pt x="33909" y="114173"/>
                    <a:pt x="33909" y="212979"/>
                  </a:cubicBezTo>
                  <a:close/>
                </a:path>
              </a:pathLst>
            </a:custGeom>
            <a:solidFill>
              <a:srgbClr val="FFFFFF"/>
            </a:solidFill>
          </p:spPr>
        </p:sp>
      </p:grpSp>
      <p:sp>
        <p:nvSpPr>
          <p:cNvPr id="12" name="TextBox 12"/>
          <p:cNvSpPr txBox="1"/>
          <p:nvPr/>
        </p:nvSpPr>
        <p:spPr>
          <a:xfrm>
            <a:off x="350855" y="1683904"/>
            <a:ext cx="1887495" cy="713232"/>
          </a:xfrm>
          <a:prstGeom prst="rect">
            <a:avLst/>
          </a:prstGeom>
        </p:spPr>
        <p:txBody>
          <a:bodyPr lIns="0" tIns="0" rIns="0" bIns="0" rtlCol="0" anchor="t">
            <a:spAutoFit/>
          </a:bodyPr>
          <a:lstStyle/>
          <a:p>
            <a:pPr algn="ctr">
              <a:lnSpc>
                <a:spcPts val="1944"/>
              </a:lnSpc>
            </a:pPr>
            <a:r>
              <a:rPr lang="en-US" sz="1800" spc="16">
                <a:solidFill>
                  <a:srgbClr val="000000"/>
                </a:solidFill>
                <a:latin typeface="Alegreya"/>
                <a:ea typeface="Alegreya"/>
                <a:cs typeface="Alegreya"/>
                <a:sym typeface="Alegreya"/>
              </a:rPr>
              <a:t>Dựa trên lĩnh vực hoạt động và mục đích của honeypot </a:t>
            </a:r>
          </a:p>
        </p:txBody>
      </p:sp>
      <p:grpSp>
        <p:nvGrpSpPr>
          <p:cNvPr id="13" name="Group 13"/>
          <p:cNvGrpSpPr/>
          <p:nvPr/>
        </p:nvGrpSpPr>
        <p:grpSpPr>
          <a:xfrm>
            <a:off x="711198" y="2863877"/>
            <a:ext cx="1511045" cy="737849"/>
            <a:chOff x="0" y="0"/>
            <a:chExt cx="2014727" cy="983799"/>
          </a:xfrm>
        </p:grpSpPr>
        <p:sp>
          <p:nvSpPr>
            <p:cNvPr id="14" name="Freeform 14"/>
            <p:cNvSpPr/>
            <p:nvPr/>
          </p:nvSpPr>
          <p:spPr>
            <a:xfrm>
              <a:off x="16891" y="16891"/>
              <a:ext cx="1980946" cy="949960"/>
            </a:xfrm>
            <a:custGeom>
              <a:avLst/>
              <a:gdLst/>
              <a:ahLst/>
              <a:cxnLst/>
              <a:rect l="l" t="t" r="r" b="b"/>
              <a:pathLst>
                <a:path w="1980946" h="949960">
                  <a:moveTo>
                    <a:pt x="0" y="94996"/>
                  </a:moveTo>
                  <a:cubicBezTo>
                    <a:pt x="0" y="42545"/>
                    <a:pt x="43307" y="0"/>
                    <a:pt x="96774" y="0"/>
                  </a:cubicBezTo>
                  <a:lnTo>
                    <a:pt x="1884172" y="0"/>
                  </a:lnTo>
                  <a:cubicBezTo>
                    <a:pt x="1937639" y="0"/>
                    <a:pt x="1980946" y="42545"/>
                    <a:pt x="1980946" y="94996"/>
                  </a:cubicBezTo>
                  <a:lnTo>
                    <a:pt x="1980946" y="854964"/>
                  </a:lnTo>
                  <a:cubicBezTo>
                    <a:pt x="1980946" y="907415"/>
                    <a:pt x="1937639" y="949960"/>
                    <a:pt x="1884172" y="949960"/>
                  </a:cubicBezTo>
                  <a:lnTo>
                    <a:pt x="96774" y="949960"/>
                  </a:lnTo>
                  <a:cubicBezTo>
                    <a:pt x="43307" y="949960"/>
                    <a:pt x="0" y="907415"/>
                    <a:pt x="0" y="854964"/>
                  </a:cubicBezTo>
                  <a:close/>
                </a:path>
              </a:pathLst>
            </a:custGeom>
            <a:solidFill>
              <a:srgbClr val="FFFFFF">
                <a:alpha val="89804"/>
              </a:srgbClr>
            </a:solidFill>
          </p:spPr>
        </p:sp>
        <p:sp>
          <p:nvSpPr>
            <p:cNvPr id="15" name="Freeform 15"/>
            <p:cNvSpPr/>
            <p:nvPr/>
          </p:nvSpPr>
          <p:spPr>
            <a:xfrm>
              <a:off x="0" y="0"/>
              <a:ext cx="2014728" cy="983742"/>
            </a:xfrm>
            <a:custGeom>
              <a:avLst/>
              <a:gdLst/>
              <a:ahLst/>
              <a:cxnLst/>
              <a:rect l="l" t="t" r="r" b="b"/>
              <a:pathLst>
                <a:path w="2014728" h="983742">
                  <a:moveTo>
                    <a:pt x="0" y="111887"/>
                  </a:moveTo>
                  <a:cubicBezTo>
                    <a:pt x="0" y="49784"/>
                    <a:pt x="51181" y="0"/>
                    <a:pt x="113665" y="0"/>
                  </a:cubicBezTo>
                  <a:lnTo>
                    <a:pt x="1901063" y="0"/>
                  </a:lnTo>
                  <a:lnTo>
                    <a:pt x="1901063" y="16891"/>
                  </a:lnTo>
                  <a:lnTo>
                    <a:pt x="1901063" y="0"/>
                  </a:lnTo>
                  <a:cubicBezTo>
                    <a:pt x="1963547" y="0"/>
                    <a:pt x="2014728" y="49784"/>
                    <a:pt x="2014728" y="111887"/>
                  </a:cubicBezTo>
                  <a:lnTo>
                    <a:pt x="1997837" y="111887"/>
                  </a:lnTo>
                  <a:lnTo>
                    <a:pt x="2014728" y="111887"/>
                  </a:lnTo>
                  <a:lnTo>
                    <a:pt x="2014728" y="871855"/>
                  </a:lnTo>
                  <a:lnTo>
                    <a:pt x="1997837" y="871855"/>
                  </a:lnTo>
                  <a:lnTo>
                    <a:pt x="2014728" y="871855"/>
                  </a:lnTo>
                  <a:cubicBezTo>
                    <a:pt x="2014728" y="933958"/>
                    <a:pt x="1963547" y="983742"/>
                    <a:pt x="1901063" y="983742"/>
                  </a:cubicBezTo>
                  <a:lnTo>
                    <a:pt x="1901063" y="966851"/>
                  </a:lnTo>
                  <a:lnTo>
                    <a:pt x="1901063" y="983742"/>
                  </a:lnTo>
                  <a:lnTo>
                    <a:pt x="113665" y="983742"/>
                  </a:lnTo>
                  <a:lnTo>
                    <a:pt x="113665" y="966851"/>
                  </a:lnTo>
                  <a:lnTo>
                    <a:pt x="113665" y="983742"/>
                  </a:lnTo>
                  <a:cubicBezTo>
                    <a:pt x="51181" y="983742"/>
                    <a:pt x="0" y="933958"/>
                    <a:pt x="0" y="871855"/>
                  </a:cubicBezTo>
                  <a:lnTo>
                    <a:pt x="0" y="111887"/>
                  </a:lnTo>
                  <a:lnTo>
                    <a:pt x="16891" y="111887"/>
                  </a:lnTo>
                  <a:lnTo>
                    <a:pt x="0" y="111887"/>
                  </a:lnTo>
                  <a:moveTo>
                    <a:pt x="33909" y="111887"/>
                  </a:moveTo>
                  <a:lnTo>
                    <a:pt x="33909" y="871855"/>
                  </a:lnTo>
                  <a:lnTo>
                    <a:pt x="16891" y="871855"/>
                  </a:lnTo>
                  <a:lnTo>
                    <a:pt x="33909" y="871855"/>
                  </a:lnTo>
                  <a:cubicBezTo>
                    <a:pt x="33909" y="914654"/>
                    <a:pt x="69342" y="949960"/>
                    <a:pt x="113665" y="949960"/>
                  </a:cubicBezTo>
                  <a:lnTo>
                    <a:pt x="1901063" y="949960"/>
                  </a:lnTo>
                  <a:cubicBezTo>
                    <a:pt x="1945386" y="949960"/>
                    <a:pt x="1980819" y="914781"/>
                    <a:pt x="1980819" y="871855"/>
                  </a:cubicBezTo>
                  <a:lnTo>
                    <a:pt x="1980819" y="111887"/>
                  </a:lnTo>
                  <a:cubicBezTo>
                    <a:pt x="1980819" y="69088"/>
                    <a:pt x="1945386" y="33782"/>
                    <a:pt x="1901063" y="33782"/>
                  </a:cubicBezTo>
                  <a:lnTo>
                    <a:pt x="113665" y="33782"/>
                  </a:lnTo>
                  <a:lnTo>
                    <a:pt x="113665" y="16891"/>
                  </a:lnTo>
                  <a:lnTo>
                    <a:pt x="113665" y="33909"/>
                  </a:lnTo>
                  <a:cubicBezTo>
                    <a:pt x="69342" y="33909"/>
                    <a:pt x="33909" y="69088"/>
                    <a:pt x="33909" y="112014"/>
                  </a:cubicBezTo>
                  <a:close/>
                </a:path>
              </a:pathLst>
            </a:custGeom>
            <a:solidFill>
              <a:srgbClr val="4F81BD"/>
            </a:solidFill>
          </p:spPr>
        </p:sp>
      </p:grpSp>
      <p:sp>
        <p:nvSpPr>
          <p:cNvPr id="16" name="TextBox 16"/>
          <p:cNvSpPr txBox="1"/>
          <p:nvPr/>
        </p:nvSpPr>
        <p:spPr>
          <a:xfrm>
            <a:off x="758735" y="3041159"/>
            <a:ext cx="1415971" cy="392811"/>
          </a:xfrm>
          <a:prstGeom prst="rect">
            <a:avLst/>
          </a:prstGeom>
        </p:spPr>
        <p:txBody>
          <a:bodyPr lIns="0" tIns="0" rIns="0" bIns="0" rtlCol="0" anchor="t">
            <a:spAutoFit/>
          </a:bodyPr>
          <a:lstStyle/>
          <a:p>
            <a:pPr algn="ctr">
              <a:lnSpc>
                <a:spcPts val="1512"/>
              </a:lnSpc>
            </a:pPr>
            <a:r>
              <a:rPr lang="en-US" sz="1399" spc="13">
                <a:solidFill>
                  <a:srgbClr val="000000"/>
                </a:solidFill>
                <a:latin typeface="Alegreya"/>
                <a:ea typeface="Alegreya"/>
                <a:cs typeface="Alegreya"/>
                <a:sym typeface="Alegreya"/>
              </a:rPr>
              <a:t>Production honeypots</a:t>
            </a:r>
          </a:p>
        </p:txBody>
      </p:sp>
      <p:grpSp>
        <p:nvGrpSpPr>
          <p:cNvPr id="17" name="Group 17"/>
          <p:cNvGrpSpPr/>
          <p:nvPr/>
        </p:nvGrpSpPr>
        <p:grpSpPr>
          <a:xfrm>
            <a:off x="711198" y="3754439"/>
            <a:ext cx="1511045" cy="737849"/>
            <a:chOff x="0" y="0"/>
            <a:chExt cx="2014727" cy="983799"/>
          </a:xfrm>
        </p:grpSpPr>
        <p:sp>
          <p:nvSpPr>
            <p:cNvPr id="18" name="Freeform 18"/>
            <p:cNvSpPr/>
            <p:nvPr/>
          </p:nvSpPr>
          <p:spPr>
            <a:xfrm>
              <a:off x="16891" y="16891"/>
              <a:ext cx="1980946" cy="949960"/>
            </a:xfrm>
            <a:custGeom>
              <a:avLst/>
              <a:gdLst/>
              <a:ahLst/>
              <a:cxnLst/>
              <a:rect l="l" t="t" r="r" b="b"/>
              <a:pathLst>
                <a:path w="1980946" h="949960">
                  <a:moveTo>
                    <a:pt x="0" y="94996"/>
                  </a:moveTo>
                  <a:cubicBezTo>
                    <a:pt x="0" y="42545"/>
                    <a:pt x="43307" y="0"/>
                    <a:pt x="96774" y="0"/>
                  </a:cubicBezTo>
                  <a:lnTo>
                    <a:pt x="1884172" y="0"/>
                  </a:lnTo>
                  <a:cubicBezTo>
                    <a:pt x="1937639" y="0"/>
                    <a:pt x="1980946" y="42545"/>
                    <a:pt x="1980946" y="94996"/>
                  </a:cubicBezTo>
                  <a:lnTo>
                    <a:pt x="1980946" y="854964"/>
                  </a:lnTo>
                  <a:cubicBezTo>
                    <a:pt x="1980946" y="907415"/>
                    <a:pt x="1937639" y="949960"/>
                    <a:pt x="1884172" y="949960"/>
                  </a:cubicBezTo>
                  <a:lnTo>
                    <a:pt x="96774" y="949960"/>
                  </a:lnTo>
                  <a:cubicBezTo>
                    <a:pt x="43307" y="949960"/>
                    <a:pt x="0" y="907415"/>
                    <a:pt x="0" y="854964"/>
                  </a:cubicBezTo>
                  <a:close/>
                </a:path>
              </a:pathLst>
            </a:custGeom>
            <a:solidFill>
              <a:srgbClr val="FFFFFF">
                <a:alpha val="89804"/>
              </a:srgbClr>
            </a:solidFill>
          </p:spPr>
        </p:sp>
        <p:sp>
          <p:nvSpPr>
            <p:cNvPr id="19" name="Freeform 19"/>
            <p:cNvSpPr/>
            <p:nvPr/>
          </p:nvSpPr>
          <p:spPr>
            <a:xfrm>
              <a:off x="0" y="0"/>
              <a:ext cx="2014728" cy="983742"/>
            </a:xfrm>
            <a:custGeom>
              <a:avLst/>
              <a:gdLst/>
              <a:ahLst/>
              <a:cxnLst/>
              <a:rect l="l" t="t" r="r" b="b"/>
              <a:pathLst>
                <a:path w="2014728" h="983742">
                  <a:moveTo>
                    <a:pt x="0" y="111887"/>
                  </a:moveTo>
                  <a:cubicBezTo>
                    <a:pt x="0" y="49784"/>
                    <a:pt x="51181" y="0"/>
                    <a:pt x="113665" y="0"/>
                  </a:cubicBezTo>
                  <a:lnTo>
                    <a:pt x="1901063" y="0"/>
                  </a:lnTo>
                  <a:lnTo>
                    <a:pt x="1901063" y="16891"/>
                  </a:lnTo>
                  <a:lnTo>
                    <a:pt x="1901063" y="0"/>
                  </a:lnTo>
                  <a:cubicBezTo>
                    <a:pt x="1963547" y="0"/>
                    <a:pt x="2014728" y="49784"/>
                    <a:pt x="2014728" y="111887"/>
                  </a:cubicBezTo>
                  <a:lnTo>
                    <a:pt x="1997837" y="111887"/>
                  </a:lnTo>
                  <a:lnTo>
                    <a:pt x="2014728" y="111887"/>
                  </a:lnTo>
                  <a:lnTo>
                    <a:pt x="2014728" y="871855"/>
                  </a:lnTo>
                  <a:lnTo>
                    <a:pt x="1997837" y="871855"/>
                  </a:lnTo>
                  <a:lnTo>
                    <a:pt x="2014728" y="871855"/>
                  </a:lnTo>
                  <a:cubicBezTo>
                    <a:pt x="2014728" y="933958"/>
                    <a:pt x="1963547" y="983742"/>
                    <a:pt x="1901063" y="983742"/>
                  </a:cubicBezTo>
                  <a:lnTo>
                    <a:pt x="1901063" y="966851"/>
                  </a:lnTo>
                  <a:lnTo>
                    <a:pt x="1901063" y="983742"/>
                  </a:lnTo>
                  <a:lnTo>
                    <a:pt x="113665" y="983742"/>
                  </a:lnTo>
                  <a:lnTo>
                    <a:pt x="113665" y="966851"/>
                  </a:lnTo>
                  <a:lnTo>
                    <a:pt x="113665" y="983742"/>
                  </a:lnTo>
                  <a:cubicBezTo>
                    <a:pt x="51181" y="983742"/>
                    <a:pt x="0" y="933958"/>
                    <a:pt x="0" y="871855"/>
                  </a:cubicBezTo>
                  <a:lnTo>
                    <a:pt x="0" y="111887"/>
                  </a:lnTo>
                  <a:lnTo>
                    <a:pt x="16891" y="111887"/>
                  </a:lnTo>
                  <a:lnTo>
                    <a:pt x="0" y="111887"/>
                  </a:lnTo>
                  <a:moveTo>
                    <a:pt x="33909" y="111887"/>
                  </a:moveTo>
                  <a:lnTo>
                    <a:pt x="33909" y="871855"/>
                  </a:lnTo>
                  <a:lnTo>
                    <a:pt x="16891" y="871855"/>
                  </a:lnTo>
                  <a:lnTo>
                    <a:pt x="33909" y="871855"/>
                  </a:lnTo>
                  <a:cubicBezTo>
                    <a:pt x="33909" y="914654"/>
                    <a:pt x="69342" y="949960"/>
                    <a:pt x="113665" y="949960"/>
                  </a:cubicBezTo>
                  <a:lnTo>
                    <a:pt x="1901063" y="949960"/>
                  </a:lnTo>
                  <a:cubicBezTo>
                    <a:pt x="1945386" y="949960"/>
                    <a:pt x="1980819" y="914781"/>
                    <a:pt x="1980819" y="871855"/>
                  </a:cubicBezTo>
                  <a:lnTo>
                    <a:pt x="1980819" y="111887"/>
                  </a:lnTo>
                  <a:cubicBezTo>
                    <a:pt x="1980819" y="69088"/>
                    <a:pt x="1945386" y="33782"/>
                    <a:pt x="1901063" y="33782"/>
                  </a:cubicBezTo>
                  <a:lnTo>
                    <a:pt x="113665" y="33782"/>
                  </a:lnTo>
                  <a:lnTo>
                    <a:pt x="113665" y="16891"/>
                  </a:lnTo>
                  <a:lnTo>
                    <a:pt x="113665" y="33909"/>
                  </a:lnTo>
                  <a:cubicBezTo>
                    <a:pt x="69342" y="33909"/>
                    <a:pt x="33909" y="69088"/>
                    <a:pt x="33909" y="112014"/>
                  </a:cubicBezTo>
                  <a:close/>
                </a:path>
              </a:pathLst>
            </a:custGeom>
            <a:solidFill>
              <a:srgbClr val="4F81BD"/>
            </a:solidFill>
          </p:spPr>
        </p:sp>
      </p:grpSp>
      <p:sp>
        <p:nvSpPr>
          <p:cNvPr id="20" name="TextBox 20"/>
          <p:cNvSpPr txBox="1"/>
          <p:nvPr/>
        </p:nvSpPr>
        <p:spPr>
          <a:xfrm>
            <a:off x="758735" y="3931721"/>
            <a:ext cx="1415971" cy="392811"/>
          </a:xfrm>
          <a:prstGeom prst="rect">
            <a:avLst/>
          </a:prstGeom>
        </p:spPr>
        <p:txBody>
          <a:bodyPr lIns="0" tIns="0" rIns="0" bIns="0" rtlCol="0" anchor="t">
            <a:spAutoFit/>
          </a:bodyPr>
          <a:lstStyle/>
          <a:p>
            <a:pPr algn="ctr">
              <a:lnSpc>
                <a:spcPts val="1512"/>
              </a:lnSpc>
            </a:pPr>
            <a:r>
              <a:rPr lang="en-US" sz="1399" spc="13">
                <a:solidFill>
                  <a:srgbClr val="000000"/>
                </a:solidFill>
                <a:latin typeface="Alegreya"/>
                <a:ea typeface="Alegreya"/>
                <a:cs typeface="Alegreya"/>
                <a:sym typeface="Alegreya"/>
              </a:rPr>
              <a:t>Research honeypots</a:t>
            </a:r>
          </a:p>
        </p:txBody>
      </p:sp>
      <p:grpSp>
        <p:nvGrpSpPr>
          <p:cNvPr id="21" name="Group 21"/>
          <p:cNvGrpSpPr/>
          <p:nvPr/>
        </p:nvGrpSpPr>
        <p:grpSpPr>
          <a:xfrm>
            <a:off x="2642888" y="1278520"/>
            <a:ext cx="2069360" cy="1495425"/>
            <a:chOff x="0" y="0"/>
            <a:chExt cx="2759147" cy="1993900"/>
          </a:xfrm>
        </p:grpSpPr>
        <p:sp>
          <p:nvSpPr>
            <p:cNvPr id="22" name="Freeform 22"/>
            <p:cNvSpPr/>
            <p:nvPr/>
          </p:nvSpPr>
          <p:spPr>
            <a:xfrm>
              <a:off x="16891" y="17018"/>
              <a:ext cx="2725420" cy="1959864"/>
            </a:xfrm>
            <a:custGeom>
              <a:avLst/>
              <a:gdLst/>
              <a:ahLst/>
              <a:cxnLst/>
              <a:rect l="l" t="t" r="r" b="b"/>
              <a:pathLst>
                <a:path w="2725420" h="1959864">
                  <a:moveTo>
                    <a:pt x="0" y="195961"/>
                  </a:moveTo>
                  <a:cubicBezTo>
                    <a:pt x="0" y="87757"/>
                    <a:pt x="88138" y="0"/>
                    <a:pt x="196977" y="0"/>
                  </a:cubicBezTo>
                  <a:lnTo>
                    <a:pt x="2528443" y="0"/>
                  </a:lnTo>
                  <a:cubicBezTo>
                    <a:pt x="2637155" y="0"/>
                    <a:pt x="2725420" y="87757"/>
                    <a:pt x="2725420" y="195961"/>
                  </a:cubicBezTo>
                  <a:lnTo>
                    <a:pt x="2725420" y="1763903"/>
                  </a:lnTo>
                  <a:cubicBezTo>
                    <a:pt x="2725420" y="1872107"/>
                    <a:pt x="2637282" y="1959864"/>
                    <a:pt x="2528443" y="1959864"/>
                  </a:cubicBezTo>
                  <a:lnTo>
                    <a:pt x="196977" y="1959864"/>
                  </a:lnTo>
                  <a:cubicBezTo>
                    <a:pt x="88265" y="1959864"/>
                    <a:pt x="0" y="1872107"/>
                    <a:pt x="0" y="1763903"/>
                  </a:cubicBezTo>
                  <a:close/>
                </a:path>
              </a:pathLst>
            </a:custGeom>
            <a:solidFill>
              <a:srgbClr val="B7DEE8"/>
            </a:solidFill>
          </p:spPr>
        </p:sp>
        <p:sp>
          <p:nvSpPr>
            <p:cNvPr id="23" name="Freeform 23"/>
            <p:cNvSpPr/>
            <p:nvPr/>
          </p:nvSpPr>
          <p:spPr>
            <a:xfrm>
              <a:off x="0" y="0"/>
              <a:ext cx="2759202" cy="1993900"/>
            </a:xfrm>
            <a:custGeom>
              <a:avLst/>
              <a:gdLst/>
              <a:ahLst/>
              <a:cxnLst/>
              <a:rect l="l" t="t" r="r" b="b"/>
              <a:pathLst>
                <a:path w="2759202" h="1993900">
                  <a:moveTo>
                    <a:pt x="0" y="212979"/>
                  </a:moveTo>
                  <a:cubicBezTo>
                    <a:pt x="0" y="95250"/>
                    <a:pt x="95885" y="0"/>
                    <a:pt x="213868" y="0"/>
                  </a:cubicBezTo>
                  <a:lnTo>
                    <a:pt x="2545334" y="0"/>
                  </a:lnTo>
                  <a:lnTo>
                    <a:pt x="2545334" y="16891"/>
                  </a:lnTo>
                  <a:lnTo>
                    <a:pt x="2545334" y="0"/>
                  </a:lnTo>
                  <a:cubicBezTo>
                    <a:pt x="2663317" y="0"/>
                    <a:pt x="2759202" y="95250"/>
                    <a:pt x="2759202" y="212979"/>
                  </a:cubicBezTo>
                  <a:lnTo>
                    <a:pt x="2742311" y="212979"/>
                  </a:lnTo>
                  <a:lnTo>
                    <a:pt x="2759202" y="212979"/>
                  </a:lnTo>
                  <a:lnTo>
                    <a:pt x="2759202" y="1780921"/>
                  </a:lnTo>
                  <a:lnTo>
                    <a:pt x="2742311" y="1780921"/>
                  </a:lnTo>
                  <a:lnTo>
                    <a:pt x="2759202" y="1780921"/>
                  </a:lnTo>
                  <a:cubicBezTo>
                    <a:pt x="2759202" y="1898650"/>
                    <a:pt x="2663317" y="1993900"/>
                    <a:pt x="2545334" y="1993900"/>
                  </a:cubicBezTo>
                  <a:lnTo>
                    <a:pt x="2545334" y="1977009"/>
                  </a:lnTo>
                  <a:lnTo>
                    <a:pt x="2545334" y="1993900"/>
                  </a:lnTo>
                  <a:lnTo>
                    <a:pt x="213868" y="1993900"/>
                  </a:lnTo>
                  <a:lnTo>
                    <a:pt x="213868" y="1977009"/>
                  </a:lnTo>
                  <a:lnTo>
                    <a:pt x="213868" y="1993900"/>
                  </a:lnTo>
                  <a:cubicBezTo>
                    <a:pt x="95885" y="1993900"/>
                    <a:pt x="0" y="1898650"/>
                    <a:pt x="0" y="1780921"/>
                  </a:cubicBezTo>
                  <a:lnTo>
                    <a:pt x="0" y="212979"/>
                  </a:lnTo>
                  <a:lnTo>
                    <a:pt x="16891" y="212979"/>
                  </a:lnTo>
                  <a:lnTo>
                    <a:pt x="0" y="212979"/>
                  </a:lnTo>
                  <a:moveTo>
                    <a:pt x="33909" y="212979"/>
                  </a:moveTo>
                  <a:lnTo>
                    <a:pt x="33909" y="1780921"/>
                  </a:lnTo>
                  <a:lnTo>
                    <a:pt x="16891" y="1780921"/>
                  </a:lnTo>
                  <a:lnTo>
                    <a:pt x="33909" y="1780921"/>
                  </a:lnTo>
                  <a:cubicBezTo>
                    <a:pt x="33909" y="1879727"/>
                    <a:pt x="114427" y="1959991"/>
                    <a:pt x="213868" y="1959991"/>
                  </a:cubicBezTo>
                  <a:lnTo>
                    <a:pt x="2545334" y="1959991"/>
                  </a:lnTo>
                  <a:cubicBezTo>
                    <a:pt x="2644775" y="1959991"/>
                    <a:pt x="2725293" y="1879727"/>
                    <a:pt x="2725293" y="1780921"/>
                  </a:cubicBezTo>
                  <a:lnTo>
                    <a:pt x="2725293" y="212979"/>
                  </a:lnTo>
                  <a:cubicBezTo>
                    <a:pt x="2725293" y="114173"/>
                    <a:pt x="2644775" y="33909"/>
                    <a:pt x="2545334" y="33909"/>
                  </a:cubicBezTo>
                  <a:lnTo>
                    <a:pt x="213868" y="33909"/>
                  </a:lnTo>
                  <a:lnTo>
                    <a:pt x="213868" y="16891"/>
                  </a:lnTo>
                  <a:lnTo>
                    <a:pt x="213868" y="33909"/>
                  </a:lnTo>
                  <a:cubicBezTo>
                    <a:pt x="114427" y="33909"/>
                    <a:pt x="33909" y="114173"/>
                    <a:pt x="33909" y="212979"/>
                  </a:cubicBezTo>
                  <a:close/>
                </a:path>
              </a:pathLst>
            </a:custGeom>
            <a:solidFill>
              <a:srgbClr val="FFFFFF"/>
            </a:solidFill>
          </p:spPr>
        </p:sp>
      </p:grpSp>
      <p:sp>
        <p:nvSpPr>
          <p:cNvPr id="24" name="TextBox 24"/>
          <p:cNvSpPr txBox="1"/>
          <p:nvPr/>
        </p:nvSpPr>
        <p:spPr>
          <a:xfrm>
            <a:off x="2720234" y="1802967"/>
            <a:ext cx="1914668" cy="475107"/>
          </a:xfrm>
          <a:prstGeom prst="rect">
            <a:avLst/>
          </a:prstGeom>
        </p:spPr>
        <p:txBody>
          <a:bodyPr lIns="0" tIns="0" rIns="0" bIns="0" rtlCol="0" anchor="t">
            <a:spAutoFit/>
          </a:bodyPr>
          <a:lstStyle/>
          <a:p>
            <a:pPr algn="ctr">
              <a:lnSpc>
                <a:spcPts val="1944"/>
              </a:lnSpc>
            </a:pPr>
            <a:r>
              <a:rPr lang="en-US" sz="1800" spc="16">
                <a:solidFill>
                  <a:srgbClr val="000000"/>
                </a:solidFill>
                <a:latin typeface="Alegreya"/>
                <a:ea typeface="Alegreya"/>
                <a:cs typeface="Alegreya"/>
                <a:sym typeface="Alegreya"/>
              </a:rPr>
              <a:t>Dựa trên các đặc điểm tương tác</a:t>
            </a:r>
          </a:p>
        </p:txBody>
      </p:sp>
      <p:grpSp>
        <p:nvGrpSpPr>
          <p:cNvPr id="25" name="Group 25"/>
          <p:cNvGrpSpPr/>
          <p:nvPr/>
        </p:nvGrpSpPr>
        <p:grpSpPr>
          <a:xfrm>
            <a:off x="3089646" y="2863877"/>
            <a:ext cx="1511045" cy="737849"/>
            <a:chOff x="0" y="0"/>
            <a:chExt cx="2014727" cy="983799"/>
          </a:xfrm>
        </p:grpSpPr>
        <p:sp>
          <p:nvSpPr>
            <p:cNvPr id="26" name="Freeform 26"/>
            <p:cNvSpPr/>
            <p:nvPr/>
          </p:nvSpPr>
          <p:spPr>
            <a:xfrm>
              <a:off x="16891" y="16891"/>
              <a:ext cx="1980946" cy="949960"/>
            </a:xfrm>
            <a:custGeom>
              <a:avLst/>
              <a:gdLst/>
              <a:ahLst/>
              <a:cxnLst/>
              <a:rect l="l" t="t" r="r" b="b"/>
              <a:pathLst>
                <a:path w="1980946" h="949960">
                  <a:moveTo>
                    <a:pt x="0" y="94996"/>
                  </a:moveTo>
                  <a:cubicBezTo>
                    <a:pt x="0" y="42545"/>
                    <a:pt x="43307" y="0"/>
                    <a:pt x="96774" y="0"/>
                  </a:cubicBezTo>
                  <a:lnTo>
                    <a:pt x="1884172" y="0"/>
                  </a:lnTo>
                  <a:cubicBezTo>
                    <a:pt x="1937639" y="0"/>
                    <a:pt x="1980946" y="42545"/>
                    <a:pt x="1980946" y="94996"/>
                  </a:cubicBezTo>
                  <a:lnTo>
                    <a:pt x="1980946" y="854964"/>
                  </a:lnTo>
                  <a:cubicBezTo>
                    <a:pt x="1980946" y="907415"/>
                    <a:pt x="1937639" y="949960"/>
                    <a:pt x="1884172" y="949960"/>
                  </a:cubicBezTo>
                  <a:lnTo>
                    <a:pt x="96774" y="949960"/>
                  </a:lnTo>
                  <a:cubicBezTo>
                    <a:pt x="43307" y="949960"/>
                    <a:pt x="0" y="907415"/>
                    <a:pt x="0" y="854964"/>
                  </a:cubicBezTo>
                  <a:close/>
                </a:path>
              </a:pathLst>
            </a:custGeom>
            <a:solidFill>
              <a:srgbClr val="FFFFFF">
                <a:alpha val="89804"/>
              </a:srgbClr>
            </a:solidFill>
          </p:spPr>
        </p:sp>
        <p:sp>
          <p:nvSpPr>
            <p:cNvPr id="27" name="Freeform 27"/>
            <p:cNvSpPr/>
            <p:nvPr/>
          </p:nvSpPr>
          <p:spPr>
            <a:xfrm>
              <a:off x="0" y="0"/>
              <a:ext cx="2014728" cy="983742"/>
            </a:xfrm>
            <a:custGeom>
              <a:avLst/>
              <a:gdLst/>
              <a:ahLst/>
              <a:cxnLst/>
              <a:rect l="l" t="t" r="r" b="b"/>
              <a:pathLst>
                <a:path w="2014728" h="983742">
                  <a:moveTo>
                    <a:pt x="0" y="111887"/>
                  </a:moveTo>
                  <a:cubicBezTo>
                    <a:pt x="0" y="49784"/>
                    <a:pt x="51181" y="0"/>
                    <a:pt x="113665" y="0"/>
                  </a:cubicBezTo>
                  <a:lnTo>
                    <a:pt x="1901063" y="0"/>
                  </a:lnTo>
                  <a:lnTo>
                    <a:pt x="1901063" y="16891"/>
                  </a:lnTo>
                  <a:lnTo>
                    <a:pt x="1901063" y="0"/>
                  </a:lnTo>
                  <a:cubicBezTo>
                    <a:pt x="1963547" y="0"/>
                    <a:pt x="2014728" y="49784"/>
                    <a:pt x="2014728" y="111887"/>
                  </a:cubicBezTo>
                  <a:lnTo>
                    <a:pt x="1997837" y="111887"/>
                  </a:lnTo>
                  <a:lnTo>
                    <a:pt x="2014728" y="111887"/>
                  </a:lnTo>
                  <a:lnTo>
                    <a:pt x="2014728" y="871855"/>
                  </a:lnTo>
                  <a:lnTo>
                    <a:pt x="1997837" y="871855"/>
                  </a:lnTo>
                  <a:lnTo>
                    <a:pt x="2014728" y="871855"/>
                  </a:lnTo>
                  <a:cubicBezTo>
                    <a:pt x="2014728" y="933958"/>
                    <a:pt x="1963547" y="983742"/>
                    <a:pt x="1901063" y="983742"/>
                  </a:cubicBezTo>
                  <a:lnTo>
                    <a:pt x="1901063" y="966851"/>
                  </a:lnTo>
                  <a:lnTo>
                    <a:pt x="1901063" y="983742"/>
                  </a:lnTo>
                  <a:lnTo>
                    <a:pt x="113665" y="983742"/>
                  </a:lnTo>
                  <a:lnTo>
                    <a:pt x="113665" y="966851"/>
                  </a:lnTo>
                  <a:lnTo>
                    <a:pt x="113665" y="983742"/>
                  </a:lnTo>
                  <a:cubicBezTo>
                    <a:pt x="51181" y="983742"/>
                    <a:pt x="0" y="933958"/>
                    <a:pt x="0" y="871855"/>
                  </a:cubicBezTo>
                  <a:lnTo>
                    <a:pt x="0" y="111887"/>
                  </a:lnTo>
                  <a:lnTo>
                    <a:pt x="16891" y="111887"/>
                  </a:lnTo>
                  <a:lnTo>
                    <a:pt x="0" y="111887"/>
                  </a:lnTo>
                  <a:moveTo>
                    <a:pt x="33909" y="111887"/>
                  </a:moveTo>
                  <a:lnTo>
                    <a:pt x="33909" y="871855"/>
                  </a:lnTo>
                  <a:lnTo>
                    <a:pt x="16891" y="871855"/>
                  </a:lnTo>
                  <a:lnTo>
                    <a:pt x="33909" y="871855"/>
                  </a:lnTo>
                  <a:cubicBezTo>
                    <a:pt x="33909" y="914654"/>
                    <a:pt x="69342" y="949960"/>
                    <a:pt x="113665" y="949960"/>
                  </a:cubicBezTo>
                  <a:lnTo>
                    <a:pt x="1901063" y="949960"/>
                  </a:lnTo>
                  <a:cubicBezTo>
                    <a:pt x="1945386" y="949960"/>
                    <a:pt x="1980819" y="914781"/>
                    <a:pt x="1980819" y="871855"/>
                  </a:cubicBezTo>
                  <a:lnTo>
                    <a:pt x="1980819" y="111887"/>
                  </a:lnTo>
                  <a:cubicBezTo>
                    <a:pt x="1980819" y="69088"/>
                    <a:pt x="1945386" y="33782"/>
                    <a:pt x="1901063" y="33782"/>
                  </a:cubicBezTo>
                  <a:lnTo>
                    <a:pt x="113665" y="33782"/>
                  </a:lnTo>
                  <a:lnTo>
                    <a:pt x="113665" y="16891"/>
                  </a:lnTo>
                  <a:lnTo>
                    <a:pt x="113665" y="33909"/>
                  </a:lnTo>
                  <a:cubicBezTo>
                    <a:pt x="69342" y="33909"/>
                    <a:pt x="33909" y="69088"/>
                    <a:pt x="33909" y="112014"/>
                  </a:cubicBezTo>
                  <a:close/>
                </a:path>
              </a:pathLst>
            </a:custGeom>
            <a:solidFill>
              <a:srgbClr val="4F81BD"/>
            </a:solidFill>
          </p:spPr>
        </p:sp>
      </p:grpSp>
      <p:sp>
        <p:nvSpPr>
          <p:cNvPr id="28" name="TextBox 28"/>
          <p:cNvSpPr txBox="1"/>
          <p:nvPr/>
        </p:nvSpPr>
        <p:spPr>
          <a:xfrm>
            <a:off x="3137183" y="3041159"/>
            <a:ext cx="1415971" cy="392811"/>
          </a:xfrm>
          <a:prstGeom prst="rect">
            <a:avLst/>
          </a:prstGeom>
        </p:spPr>
        <p:txBody>
          <a:bodyPr lIns="0" tIns="0" rIns="0" bIns="0" rtlCol="0" anchor="t">
            <a:spAutoFit/>
          </a:bodyPr>
          <a:lstStyle/>
          <a:p>
            <a:pPr algn="ctr">
              <a:lnSpc>
                <a:spcPts val="1512"/>
              </a:lnSpc>
            </a:pPr>
            <a:r>
              <a:rPr lang="en-US" sz="1399" spc="13">
                <a:solidFill>
                  <a:srgbClr val="000000"/>
                </a:solidFill>
                <a:latin typeface="Alegreya"/>
                <a:ea typeface="Alegreya"/>
                <a:cs typeface="Alegreya"/>
                <a:sym typeface="Alegreya"/>
              </a:rPr>
              <a:t>Low-interaction honeypots (LIHP)</a:t>
            </a:r>
          </a:p>
        </p:txBody>
      </p:sp>
      <p:grpSp>
        <p:nvGrpSpPr>
          <p:cNvPr id="29" name="Group 29"/>
          <p:cNvGrpSpPr/>
          <p:nvPr/>
        </p:nvGrpSpPr>
        <p:grpSpPr>
          <a:xfrm>
            <a:off x="3089646" y="3754439"/>
            <a:ext cx="1511045" cy="737849"/>
            <a:chOff x="0" y="0"/>
            <a:chExt cx="2014727" cy="983799"/>
          </a:xfrm>
        </p:grpSpPr>
        <p:sp>
          <p:nvSpPr>
            <p:cNvPr id="30" name="Freeform 30"/>
            <p:cNvSpPr/>
            <p:nvPr/>
          </p:nvSpPr>
          <p:spPr>
            <a:xfrm>
              <a:off x="16891" y="16891"/>
              <a:ext cx="1980946" cy="949960"/>
            </a:xfrm>
            <a:custGeom>
              <a:avLst/>
              <a:gdLst/>
              <a:ahLst/>
              <a:cxnLst/>
              <a:rect l="l" t="t" r="r" b="b"/>
              <a:pathLst>
                <a:path w="1980946" h="949960">
                  <a:moveTo>
                    <a:pt x="0" y="94996"/>
                  </a:moveTo>
                  <a:cubicBezTo>
                    <a:pt x="0" y="42545"/>
                    <a:pt x="43307" y="0"/>
                    <a:pt x="96774" y="0"/>
                  </a:cubicBezTo>
                  <a:lnTo>
                    <a:pt x="1884172" y="0"/>
                  </a:lnTo>
                  <a:cubicBezTo>
                    <a:pt x="1937639" y="0"/>
                    <a:pt x="1980946" y="42545"/>
                    <a:pt x="1980946" y="94996"/>
                  </a:cubicBezTo>
                  <a:lnTo>
                    <a:pt x="1980946" y="854964"/>
                  </a:lnTo>
                  <a:cubicBezTo>
                    <a:pt x="1980946" y="907415"/>
                    <a:pt x="1937639" y="949960"/>
                    <a:pt x="1884172" y="949960"/>
                  </a:cubicBezTo>
                  <a:lnTo>
                    <a:pt x="96774" y="949960"/>
                  </a:lnTo>
                  <a:cubicBezTo>
                    <a:pt x="43307" y="949960"/>
                    <a:pt x="0" y="907415"/>
                    <a:pt x="0" y="854964"/>
                  </a:cubicBezTo>
                  <a:close/>
                </a:path>
              </a:pathLst>
            </a:custGeom>
            <a:solidFill>
              <a:srgbClr val="FFFFFF">
                <a:alpha val="89804"/>
              </a:srgbClr>
            </a:solidFill>
          </p:spPr>
        </p:sp>
        <p:sp>
          <p:nvSpPr>
            <p:cNvPr id="31" name="Freeform 31"/>
            <p:cNvSpPr/>
            <p:nvPr/>
          </p:nvSpPr>
          <p:spPr>
            <a:xfrm>
              <a:off x="0" y="0"/>
              <a:ext cx="2014728" cy="983742"/>
            </a:xfrm>
            <a:custGeom>
              <a:avLst/>
              <a:gdLst/>
              <a:ahLst/>
              <a:cxnLst/>
              <a:rect l="l" t="t" r="r" b="b"/>
              <a:pathLst>
                <a:path w="2014728" h="983742">
                  <a:moveTo>
                    <a:pt x="0" y="111887"/>
                  </a:moveTo>
                  <a:cubicBezTo>
                    <a:pt x="0" y="49784"/>
                    <a:pt x="51181" y="0"/>
                    <a:pt x="113665" y="0"/>
                  </a:cubicBezTo>
                  <a:lnTo>
                    <a:pt x="1901063" y="0"/>
                  </a:lnTo>
                  <a:lnTo>
                    <a:pt x="1901063" y="16891"/>
                  </a:lnTo>
                  <a:lnTo>
                    <a:pt x="1901063" y="0"/>
                  </a:lnTo>
                  <a:cubicBezTo>
                    <a:pt x="1963547" y="0"/>
                    <a:pt x="2014728" y="49784"/>
                    <a:pt x="2014728" y="111887"/>
                  </a:cubicBezTo>
                  <a:lnTo>
                    <a:pt x="1997837" y="111887"/>
                  </a:lnTo>
                  <a:lnTo>
                    <a:pt x="2014728" y="111887"/>
                  </a:lnTo>
                  <a:lnTo>
                    <a:pt x="2014728" y="871855"/>
                  </a:lnTo>
                  <a:lnTo>
                    <a:pt x="1997837" y="871855"/>
                  </a:lnTo>
                  <a:lnTo>
                    <a:pt x="2014728" y="871855"/>
                  </a:lnTo>
                  <a:cubicBezTo>
                    <a:pt x="2014728" y="933958"/>
                    <a:pt x="1963547" y="983742"/>
                    <a:pt x="1901063" y="983742"/>
                  </a:cubicBezTo>
                  <a:lnTo>
                    <a:pt x="1901063" y="966851"/>
                  </a:lnTo>
                  <a:lnTo>
                    <a:pt x="1901063" y="983742"/>
                  </a:lnTo>
                  <a:lnTo>
                    <a:pt x="113665" y="983742"/>
                  </a:lnTo>
                  <a:lnTo>
                    <a:pt x="113665" y="966851"/>
                  </a:lnTo>
                  <a:lnTo>
                    <a:pt x="113665" y="983742"/>
                  </a:lnTo>
                  <a:cubicBezTo>
                    <a:pt x="51181" y="983742"/>
                    <a:pt x="0" y="933958"/>
                    <a:pt x="0" y="871855"/>
                  </a:cubicBezTo>
                  <a:lnTo>
                    <a:pt x="0" y="111887"/>
                  </a:lnTo>
                  <a:lnTo>
                    <a:pt x="16891" y="111887"/>
                  </a:lnTo>
                  <a:lnTo>
                    <a:pt x="0" y="111887"/>
                  </a:lnTo>
                  <a:moveTo>
                    <a:pt x="33909" y="111887"/>
                  </a:moveTo>
                  <a:lnTo>
                    <a:pt x="33909" y="871855"/>
                  </a:lnTo>
                  <a:lnTo>
                    <a:pt x="16891" y="871855"/>
                  </a:lnTo>
                  <a:lnTo>
                    <a:pt x="33909" y="871855"/>
                  </a:lnTo>
                  <a:cubicBezTo>
                    <a:pt x="33909" y="914654"/>
                    <a:pt x="69342" y="949960"/>
                    <a:pt x="113665" y="949960"/>
                  </a:cubicBezTo>
                  <a:lnTo>
                    <a:pt x="1901063" y="949960"/>
                  </a:lnTo>
                  <a:cubicBezTo>
                    <a:pt x="1945386" y="949960"/>
                    <a:pt x="1980819" y="914781"/>
                    <a:pt x="1980819" y="871855"/>
                  </a:cubicBezTo>
                  <a:lnTo>
                    <a:pt x="1980819" y="111887"/>
                  </a:lnTo>
                  <a:cubicBezTo>
                    <a:pt x="1980819" y="69088"/>
                    <a:pt x="1945386" y="33782"/>
                    <a:pt x="1901063" y="33782"/>
                  </a:cubicBezTo>
                  <a:lnTo>
                    <a:pt x="113665" y="33782"/>
                  </a:lnTo>
                  <a:lnTo>
                    <a:pt x="113665" y="16891"/>
                  </a:lnTo>
                  <a:lnTo>
                    <a:pt x="113665" y="33909"/>
                  </a:lnTo>
                  <a:cubicBezTo>
                    <a:pt x="69342" y="33909"/>
                    <a:pt x="33909" y="69088"/>
                    <a:pt x="33909" y="112014"/>
                  </a:cubicBezTo>
                  <a:close/>
                </a:path>
              </a:pathLst>
            </a:custGeom>
            <a:solidFill>
              <a:srgbClr val="4F81BD"/>
            </a:solidFill>
          </p:spPr>
        </p:sp>
      </p:grpSp>
      <p:sp>
        <p:nvSpPr>
          <p:cNvPr id="32" name="TextBox 32"/>
          <p:cNvSpPr txBox="1"/>
          <p:nvPr/>
        </p:nvSpPr>
        <p:spPr>
          <a:xfrm>
            <a:off x="3137183" y="3836471"/>
            <a:ext cx="1415971" cy="583311"/>
          </a:xfrm>
          <a:prstGeom prst="rect">
            <a:avLst/>
          </a:prstGeom>
        </p:spPr>
        <p:txBody>
          <a:bodyPr lIns="0" tIns="0" rIns="0" bIns="0" rtlCol="0" anchor="t">
            <a:spAutoFit/>
          </a:bodyPr>
          <a:lstStyle/>
          <a:p>
            <a:pPr algn="ctr">
              <a:lnSpc>
                <a:spcPts val="1512"/>
              </a:lnSpc>
            </a:pPr>
            <a:r>
              <a:rPr lang="en-US" sz="1399" spc="13">
                <a:solidFill>
                  <a:srgbClr val="000000"/>
                </a:solidFill>
                <a:latin typeface="Alegreya"/>
                <a:ea typeface="Alegreya"/>
                <a:cs typeface="Alegreya"/>
                <a:sym typeface="Alegreya"/>
              </a:rPr>
              <a:t>Medium-interaction honeypots (MIHP)</a:t>
            </a:r>
          </a:p>
        </p:txBody>
      </p:sp>
      <p:grpSp>
        <p:nvGrpSpPr>
          <p:cNvPr id="33" name="Group 33"/>
          <p:cNvGrpSpPr/>
          <p:nvPr/>
        </p:nvGrpSpPr>
        <p:grpSpPr>
          <a:xfrm>
            <a:off x="3089646" y="4645001"/>
            <a:ext cx="1511045" cy="737849"/>
            <a:chOff x="0" y="0"/>
            <a:chExt cx="2014727" cy="983799"/>
          </a:xfrm>
        </p:grpSpPr>
        <p:sp>
          <p:nvSpPr>
            <p:cNvPr id="34" name="Freeform 34"/>
            <p:cNvSpPr/>
            <p:nvPr/>
          </p:nvSpPr>
          <p:spPr>
            <a:xfrm>
              <a:off x="16891" y="16891"/>
              <a:ext cx="1980946" cy="949960"/>
            </a:xfrm>
            <a:custGeom>
              <a:avLst/>
              <a:gdLst/>
              <a:ahLst/>
              <a:cxnLst/>
              <a:rect l="l" t="t" r="r" b="b"/>
              <a:pathLst>
                <a:path w="1980946" h="949960">
                  <a:moveTo>
                    <a:pt x="0" y="94996"/>
                  </a:moveTo>
                  <a:cubicBezTo>
                    <a:pt x="0" y="42545"/>
                    <a:pt x="43307" y="0"/>
                    <a:pt x="96774" y="0"/>
                  </a:cubicBezTo>
                  <a:lnTo>
                    <a:pt x="1884172" y="0"/>
                  </a:lnTo>
                  <a:cubicBezTo>
                    <a:pt x="1937639" y="0"/>
                    <a:pt x="1980946" y="42545"/>
                    <a:pt x="1980946" y="94996"/>
                  </a:cubicBezTo>
                  <a:lnTo>
                    <a:pt x="1980946" y="854964"/>
                  </a:lnTo>
                  <a:cubicBezTo>
                    <a:pt x="1980946" y="907415"/>
                    <a:pt x="1937639" y="949960"/>
                    <a:pt x="1884172" y="949960"/>
                  </a:cubicBezTo>
                  <a:lnTo>
                    <a:pt x="96774" y="949960"/>
                  </a:lnTo>
                  <a:cubicBezTo>
                    <a:pt x="43307" y="949960"/>
                    <a:pt x="0" y="907415"/>
                    <a:pt x="0" y="854964"/>
                  </a:cubicBezTo>
                  <a:close/>
                </a:path>
              </a:pathLst>
            </a:custGeom>
            <a:solidFill>
              <a:srgbClr val="FFFFFF">
                <a:alpha val="89804"/>
              </a:srgbClr>
            </a:solidFill>
          </p:spPr>
        </p:sp>
        <p:sp>
          <p:nvSpPr>
            <p:cNvPr id="35" name="Freeform 35"/>
            <p:cNvSpPr/>
            <p:nvPr/>
          </p:nvSpPr>
          <p:spPr>
            <a:xfrm>
              <a:off x="0" y="0"/>
              <a:ext cx="2014728" cy="983742"/>
            </a:xfrm>
            <a:custGeom>
              <a:avLst/>
              <a:gdLst/>
              <a:ahLst/>
              <a:cxnLst/>
              <a:rect l="l" t="t" r="r" b="b"/>
              <a:pathLst>
                <a:path w="2014728" h="983742">
                  <a:moveTo>
                    <a:pt x="0" y="111887"/>
                  </a:moveTo>
                  <a:cubicBezTo>
                    <a:pt x="0" y="49784"/>
                    <a:pt x="51181" y="0"/>
                    <a:pt x="113665" y="0"/>
                  </a:cubicBezTo>
                  <a:lnTo>
                    <a:pt x="1901063" y="0"/>
                  </a:lnTo>
                  <a:lnTo>
                    <a:pt x="1901063" y="16891"/>
                  </a:lnTo>
                  <a:lnTo>
                    <a:pt x="1901063" y="0"/>
                  </a:lnTo>
                  <a:cubicBezTo>
                    <a:pt x="1963547" y="0"/>
                    <a:pt x="2014728" y="49784"/>
                    <a:pt x="2014728" y="111887"/>
                  </a:cubicBezTo>
                  <a:lnTo>
                    <a:pt x="1997837" y="111887"/>
                  </a:lnTo>
                  <a:lnTo>
                    <a:pt x="2014728" y="111887"/>
                  </a:lnTo>
                  <a:lnTo>
                    <a:pt x="2014728" y="871855"/>
                  </a:lnTo>
                  <a:lnTo>
                    <a:pt x="1997837" y="871855"/>
                  </a:lnTo>
                  <a:lnTo>
                    <a:pt x="2014728" y="871855"/>
                  </a:lnTo>
                  <a:cubicBezTo>
                    <a:pt x="2014728" y="933958"/>
                    <a:pt x="1963547" y="983742"/>
                    <a:pt x="1901063" y="983742"/>
                  </a:cubicBezTo>
                  <a:lnTo>
                    <a:pt x="1901063" y="966851"/>
                  </a:lnTo>
                  <a:lnTo>
                    <a:pt x="1901063" y="983742"/>
                  </a:lnTo>
                  <a:lnTo>
                    <a:pt x="113665" y="983742"/>
                  </a:lnTo>
                  <a:lnTo>
                    <a:pt x="113665" y="966851"/>
                  </a:lnTo>
                  <a:lnTo>
                    <a:pt x="113665" y="983742"/>
                  </a:lnTo>
                  <a:cubicBezTo>
                    <a:pt x="51181" y="983742"/>
                    <a:pt x="0" y="933958"/>
                    <a:pt x="0" y="871855"/>
                  </a:cubicBezTo>
                  <a:lnTo>
                    <a:pt x="0" y="111887"/>
                  </a:lnTo>
                  <a:lnTo>
                    <a:pt x="16891" y="111887"/>
                  </a:lnTo>
                  <a:lnTo>
                    <a:pt x="0" y="111887"/>
                  </a:lnTo>
                  <a:moveTo>
                    <a:pt x="33909" y="111887"/>
                  </a:moveTo>
                  <a:lnTo>
                    <a:pt x="33909" y="871855"/>
                  </a:lnTo>
                  <a:lnTo>
                    <a:pt x="16891" y="871855"/>
                  </a:lnTo>
                  <a:lnTo>
                    <a:pt x="33909" y="871855"/>
                  </a:lnTo>
                  <a:cubicBezTo>
                    <a:pt x="33909" y="914654"/>
                    <a:pt x="69342" y="949960"/>
                    <a:pt x="113665" y="949960"/>
                  </a:cubicBezTo>
                  <a:lnTo>
                    <a:pt x="1901063" y="949960"/>
                  </a:lnTo>
                  <a:cubicBezTo>
                    <a:pt x="1945386" y="949960"/>
                    <a:pt x="1980819" y="914781"/>
                    <a:pt x="1980819" y="871855"/>
                  </a:cubicBezTo>
                  <a:lnTo>
                    <a:pt x="1980819" y="111887"/>
                  </a:lnTo>
                  <a:cubicBezTo>
                    <a:pt x="1980819" y="69088"/>
                    <a:pt x="1945386" y="33782"/>
                    <a:pt x="1901063" y="33782"/>
                  </a:cubicBezTo>
                  <a:lnTo>
                    <a:pt x="113665" y="33782"/>
                  </a:lnTo>
                  <a:lnTo>
                    <a:pt x="113665" y="16891"/>
                  </a:lnTo>
                  <a:lnTo>
                    <a:pt x="113665" y="33909"/>
                  </a:lnTo>
                  <a:cubicBezTo>
                    <a:pt x="69342" y="33909"/>
                    <a:pt x="33909" y="69088"/>
                    <a:pt x="33909" y="112014"/>
                  </a:cubicBezTo>
                  <a:close/>
                </a:path>
              </a:pathLst>
            </a:custGeom>
            <a:solidFill>
              <a:srgbClr val="4F81BD"/>
            </a:solidFill>
          </p:spPr>
        </p:sp>
      </p:grpSp>
      <p:sp>
        <p:nvSpPr>
          <p:cNvPr id="36" name="TextBox 36"/>
          <p:cNvSpPr txBox="1"/>
          <p:nvPr/>
        </p:nvSpPr>
        <p:spPr>
          <a:xfrm>
            <a:off x="3137183" y="4822283"/>
            <a:ext cx="1415971" cy="392811"/>
          </a:xfrm>
          <a:prstGeom prst="rect">
            <a:avLst/>
          </a:prstGeom>
        </p:spPr>
        <p:txBody>
          <a:bodyPr lIns="0" tIns="0" rIns="0" bIns="0" rtlCol="0" anchor="t">
            <a:spAutoFit/>
          </a:bodyPr>
          <a:lstStyle/>
          <a:p>
            <a:pPr algn="ctr">
              <a:lnSpc>
                <a:spcPts val="1512"/>
              </a:lnSpc>
            </a:pPr>
            <a:r>
              <a:rPr lang="en-US" sz="1399" spc="13">
                <a:solidFill>
                  <a:srgbClr val="000000"/>
                </a:solidFill>
                <a:latin typeface="Alegreya"/>
                <a:ea typeface="Alegreya"/>
                <a:cs typeface="Alegreya"/>
                <a:sym typeface="Alegreya"/>
              </a:rPr>
              <a:t>High-interaction honeypots (HIHP)</a:t>
            </a:r>
          </a:p>
        </p:txBody>
      </p:sp>
      <p:grpSp>
        <p:nvGrpSpPr>
          <p:cNvPr id="37" name="Group 37"/>
          <p:cNvGrpSpPr/>
          <p:nvPr/>
        </p:nvGrpSpPr>
        <p:grpSpPr>
          <a:xfrm>
            <a:off x="5044499" y="1321652"/>
            <a:ext cx="2069360" cy="1495425"/>
            <a:chOff x="0" y="0"/>
            <a:chExt cx="2759147" cy="1993900"/>
          </a:xfrm>
        </p:grpSpPr>
        <p:sp>
          <p:nvSpPr>
            <p:cNvPr id="38" name="Freeform 38"/>
            <p:cNvSpPr/>
            <p:nvPr/>
          </p:nvSpPr>
          <p:spPr>
            <a:xfrm>
              <a:off x="16891" y="17018"/>
              <a:ext cx="2725420" cy="1959864"/>
            </a:xfrm>
            <a:custGeom>
              <a:avLst/>
              <a:gdLst/>
              <a:ahLst/>
              <a:cxnLst/>
              <a:rect l="l" t="t" r="r" b="b"/>
              <a:pathLst>
                <a:path w="2725420" h="1959864">
                  <a:moveTo>
                    <a:pt x="0" y="195961"/>
                  </a:moveTo>
                  <a:cubicBezTo>
                    <a:pt x="0" y="87757"/>
                    <a:pt x="88138" y="0"/>
                    <a:pt x="196977" y="0"/>
                  </a:cubicBezTo>
                  <a:lnTo>
                    <a:pt x="2528443" y="0"/>
                  </a:lnTo>
                  <a:cubicBezTo>
                    <a:pt x="2637155" y="0"/>
                    <a:pt x="2725420" y="87757"/>
                    <a:pt x="2725420" y="195961"/>
                  </a:cubicBezTo>
                  <a:lnTo>
                    <a:pt x="2725420" y="1763903"/>
                  </a:lnTo>
                  <a:cubicBezTo>
                    <a:pt x="2725420" y="1872107"/>
                    <a:pt x="2637282" y="1959864"/>
                    <a:pt x="2528443" y="1959864"/>
                  </a:cubicBezTo>
                  <a:lnTo>
                    <a:pt x="196977" y="1959864"/>
                  </a:lnTo>
                  <a:cubicBezTo>
                    <a:pt x="88265" y="1959864"/>
                    <a:pt x="0" y="1872107"/>
                    <a:pt x="0" y="1763903"/>
                  </a:cubicBezTo>
                  <a:close/>
                </a:path>
              </a:pathLst>
            </a:custGeom>
            <a:solidFill>
              <a:srgbClr val="B7DEE8"/>
            </a:solidFill>
          </p:spPr>
        </p:sp>
        <p:sp>
          <p:nvSpPr>
            <p:cNvPr id="39" name="Freeform 39"/>
            <p:cNvSpPr/>
            <p:nvPr/>
          </p:nvSpPr>
          <p:spPr>
            <a:xfrm>
              <a:off x="0" y="0"/>
              <a:ext cx="2759202" cy="1993900"/>
            </a:xfrm>
            <a:custGeom>
              <a:avLst/>
              <a:gdLst/>
              <a:ahLst/>
              <a:cxnLst/>
              <a:rect l="l" t="t" r="r" b="b"/>
              <a:pathLst>
                <a:path w="2759202" h="1993900">
                  <a:moveTo>
                    <a:pt x="0" y="212979"/>
                  </a:moveTo>
                  <a:cubicBezTo>
                    <a:pt x="0" y="95250"/>
                    <a:pt x="95885" y="0"/>
                    <a:pt x="213868" y="0"/>
                  </a:cubicBezTo>
                  <a:lnTo>
                    <a:pt x="2545334" y="0"/>
                  </a:lnTo>
                  <a:lnTo>
                    <a:pt x="2545334" y="16891"/>
                  </a:lnTo>
                  <a:lnTo>
                    <a:pt x="2545334" y="0"/>
                  </a:lnTo>
                  <a:cubicBezTo>
                    <a:pt x="2663317" y="0"/>
                    <a:pt x="2759202" y="95250"/>
                    <a:pt x="2759202" y="212979"/>
                  </a:cubicBezTo>
                  <a:lnTo>
                    <a:pt x="2742311" y="212979"/>
                  </a:lnTo>
                  <a:lnTo>
                    <a:pt x="2759202" y="212979"/>
                  </a:lnTo>
                  <a:lnTo>
                    <a:pt x="2759202" y="1780921"/>
                  </a:lnTo>
                  <a:lnTo>
                    <a:pt x="2742311" y="1780921"/>
                  </a:lnTo>
                  <a:lnTo>
                    <a:pt x="2759202" y="1780921"/>
                  </a:lnTo>
                  <a:cubicBezTo>
                    <a:pt x="2759202" y="1898650"/>
                    <a:pt x="2663317" y="1993900"/>
                    <a:pt x="2545334" y="1993900"/>
                  </a:cubicBezTo>
                  <a:lnTo>
                    <a:pt x="2545334" y="1977009"/>
                  </a:lnTo>
                  <a:lnTo>
                    <a:pt x="2545334" y="1993900"/>
                  </a:lnTo>
                  <a:lnTo>
                    <a:pt x="213868" y="1993900"/>
                  </a:lnTo>
                  <a:lnTo>
                    <a:pt x="213868" y="1977009"/>
                  </a:lnTo>
                  <a:lnTo>
                    <a:pt x="213868" y="1993900"/>
                  </a:lnTo>
                  <a:cubicBezTo>
                    <a:pt x="95885" y="1993900"/>
                    <a:pt x="0" y="1898650"/>
                    <a:pt x="0" y="1780921"/>
                  </a:cubicBezTo>
                  <a:lnTo>
                    <a:pt x="0" y="212979"/>
                  </a:lnTo>
                  <a:lnTo>
                    <a:pt x="16891" y="212979"/>
                  </a:lnTo>
                  <a:lnTo>
                    <a:pt x="0" y="212979"/>
                  </a:lnTo>
                  <a:moveTo>
                    <a:pt x="33909" y="212979"/>
                  </a:moveTo>
                  <a:lnTo>
                    <a:pt x="33909" y="1780921"/>
                  </a:lnTo>
                  <a:lnTo>
                    <a:pt x="16891" y="1780921"/>
                  </a:lnTo>
                  <a:lnTo>
                    <a:pt x="33909" y="1780921"/>
                  </a:lnTo>
                  <a:cubicBezTo>
                    <a:pt x="33909" y="1879727"/>
                    <a:pt x="114427" y="1959991"/>
                    <a:pt x="213868" y="1959991"/>
                  </a:cubicBezTo>
                  <a:lnTo>
                    <a:pt x="2545334" y="1959991"/>
                  </a:lnTo>
                  <a:cubicBezTo>
                    <a:pt x="2644775" y="1959991"/>
                    <a:pt x="2725293" y="1879727"/>
                    <a:pt x="2725293" y="1780921"/>
                  </a:cubicBezTo>
                  <a:lnTo>
                    <a:pt x="2725293" y="212979"/>
                  </a:lnTo>
                  <a:cubicBezTo>
                    <a:pt x="2725293" y="114173"/>
                    <a:pt x="2644775" y="33909"/>
                    <a:pt x="2545334" y="33909"/>
                  </a:cubicBezTo>
                  <a:lnTo>
                    <a:pt x="213868" y="33909"/>
                  </a:lnTo>
                  <a:lnTo>
                    <a:pt x="213868" y="16891"/>
                  </a:lnTo>
                  <a:lnTo>
                    <a:pt x="213868" y="33909"/>
                  </a:lnTo>
                  <a:cubicBezTo>
                    <a:pt x="114427" y="33909"/>
                    <a:pt x="33909" y="114173"/>
                    <a:pt x="33909" y="212979"/>
                  </a:cubicBezTo>
                  <a:close/>
                </a:path>
              </a:pathLst>
            </a:custGeom>
            <a:solidFill>
              <a:srgbClr val="FFFFFF"/>
            </a:solidFill>
          </p:spPr>
        </p:sp>
      </p:grpSp>
      <p:sp>
        <p:nvSpPr>
          <p:cNvPr id="40" name="TextBox 40"/>
          <p:cNvSpPr txBox="1"/>
          <p:nvPr/>
        </p:nvSpPr>
        <p:spPr>
          <a:xfrm>
            <a:off x="5121845" y="1846099"/>
            <a:ext cx="1914668" cy="475107"/>
          </a:xfrm>
          <a:prstGeom prst="rect">
            <a:avLst/>
          </a:prstGeom>
        </p:spPr>
        <p:txBody>
          <a:bodyPr lIns="0" tIns="0" rIns="0" bIns="0" rtlCol="0" anchor="t">
            <a:spAutoFit/>
          </a:bodyPr>
          <a:lstStyle/>
          <a:p>
            <a:pPr algn="ctr">
              <a:lnSpc>
                <a:spcPts val="1944"/>
              </a:lnSpc>
            </a:pPr>
            <a:r>
              <a:rPr lang="en-US" sz="1800" spc="16">
                <a:solidFill>
                  <a:srgbClr val="000000"/>
                </a:solidFill>
                <a:latin typeface="Alegreya"/>
                <a:ea typeface="Alegreya"/>
                <a:cs typeface="Alegreya"/>
                <a:sym typeface="Alegreya"/>
              </a:rPr>
              <a:t>Dựa trên hướng tương tác</a:t>
            </a:r>
          </a:p>
        </p:txBody>
      </p:sp>
      <p:grpSp>
        <p:nvGrpSpPr>
          <p:cNvPr id="41" name="Group 41"/>
          <p:cNvGrpSpPr/>
          <p:nvPr/>
        </p:nvGrpSpPr>
        <p:grpSpPr>
          <a:xfrm>
            <a:off x="5471045" y="2930776"/>
            <a:ext cx="1511045" cy="737849"/>
            <a:chOff x="0" y="0"/>
            <a:chExt cx="2014727" cy="983799"/>
          </a:xfrm>
        </p:grpSpPr>
        <p:sp>
          <p:nvSpPr>
            <p:cNvPr id="42" name="Freeform 42"/>
            <p:cNvSpPr/>
            <p:nvPr/>
          </p:nvSpPr>
          <p:spPr>
            <a:xfrm>
              <a:off x="16891" y="16891"/>
              <a:ext cx="1980946" cy="949960"/>
            </a:xfrm>
            <a:custGeom>
              <a:avLst/>
              <a:gdLst/>
              <a:ahLst/>
              <a:cxnLst/>
              <a:rect l="l" t="t" r="r" b="b"/>
              <a:pathLst>
                <a:path w="1980946" h="949960">
                  <a:moveTo>
                    <a:pt x="0" y="94996"/>
                  </a:moveTo>
                  <a:cubicBezTo>
                    <a:pt x="0" y="42545"/>
                    <a:pt x="43307" y="0"/>
                    <a:pt x="96774" y="0"/>
                  </a:cubicBezTo>
                  <a:lnTo>
                    <a:pt x="1884172" y="0"/>
                  </a:lnTo>
                  <a:cubicBezTo>
                    <a:pt x="1937639" y="0"/>
                    <a:pt x="1980946" y="42545"/>
                    <a:pt x="1980946" y="94996"/>
                  </a:cubicBezTo>
                  <a:lnTo>
                    <a:pt x="1980946" y="854964"/>
                  </a:lnTo>
                  <a:cubicBezTo>
                    <a:pt x="1980946" y="907415"/>
                    <a:pt x="1937639" y="949960"/>
                    <a:pt x="1884172" y="949960"/>
                  </a:cubicBezTo>
                  <a:lnTo>
                    <a:pt x="96774" y="949960"/>
                  </a:lnTo>
                  <a:cubicBezTo>
                    <a:pt x="43307" y="949960"/>
                    <a:pt x="0" y="907415"/>
                    <a:pt x="0" y="854964"/>
                  </a:cubicBezTo>
                  <a:close/>
                </a:path>
              </a:pathLst>
            </a:custGeom>
            <a:solidFill>
              <a:srgbClr val="FFFFFF">
                <a:alpha val="89804"/>
              </a:srgbClr>
            </a:solidFill>
          </p:spPr>
        </p:sp>
        <p:sp>
          <p:nvSpPr>
            <p:cNvPr id="43" name="Freeform 43"/>
            <p:cNvSpPr/>
            <p:nvPr/>
          </p:nvSpPr>
          <p:spPr>
            <a:xfrm>
              <a:off x="0" y="0"/>
              <a:ext cx="2014728" cy="983742"/>
            </a:xfrm>
            <a:custGeom>
              <a:avLst/>
              <a:gdLst/>
              <a:ahLst/>
              <a:cxnLst/>
              <a:rect l="l" t="t" r="r" b="b"/>
              <a:pathLst>
                <a:path w="2014728" h="983742">
                  <a:moveTo>
                    <a:pt x="0" y="111887"/>
                  </a:moveTo>
                  <a:cubicBezTo>
                    <a:pt x="0" y="49784"/>
                    <a:pt x="51181" y="0"/>
                    <a:pt x="113665" y="0"/>
                  </a:cubicBezTo>
                  <a:lnTo>
                    <a:pt x="1901063" y="0"/>
                  </a:lnTo>
                  <a:lnTo>
                    <a:pt x="1901063" y="16891"/>
                  </a:lnTo>
                  <a:lnTo>
                    <a:pt x="1901063" y="0"/>
                  </a:lnTo>
                  <a:cubicBezTo>
                    <a:pt x="1963547" y="0"/>
                    <a:pt x="2014728" y="49784"/>
                    <a:pt x="2014728" y="111887"/>
                  </a:cubicBezTo>
                  <a:lnTo>
                    <a:pt x="1997837" y="111887"/>
                  </a:lnTo>
                  <a:lnTo>
                    <a:pt x="2014728" y="111887"/>
                  </a:lnTo>
                  <a:lnTo>
                    <a:pt x="2014728" y="871855"/>
                  </a:lnTo>
                  <a:lnTo>
                    <a:pt x="1997837" y="871855"/>
                  </a:lnTo>
                  <a:lnTo>
                    <a:pt x="2014728" y="871855"/>
                  </a:lnTo>
                  <a:cubicBezTo>
                    <a:pt x="2014728" y="933958"/>
                    <a:pt x="1963547" y="983742"/>
                    <a:pt x="1901063" y="983742"/>
                  </a:cubicBezTo>
                  <a:lnTo>
                    <a:pt x="1901063" y="966851"/>
                  </a:lnTo>
                  <a:lnTo>
                    <a:pt x="1901063" y="983742"/>
                  </a:lnTo>
                  <a:lnTo>
                    <a:pt x="113665" y="983742"/>
                  </a:lnTo>
                  <a:lnTo>
                    <a:pt x="113665" y="966851"/>
                  </a:lnTo>
                  <a:lnTo>
                    <a:pt x="113665" y="983742"/>
                  </a:lnTo>
                  <a:cubicBezTo>
                    <a:pt x="51181" y="983742"/>
                    <a:pt x="0" y="933958"/>
                    <a:pt x="0" y="871855"/>
                  </a:cubicBezTo>
                  <a:lnTo>
                    <a:pt x="0" y="111887"/>
                  </a:lnTo>
                  <a:lnTo>
                    <a:pt x="16891" y="111887"/>
                  </a:lnTo>
                  <a:lnTo>
                    <a:pt x="0" y="111887"/>
                  </a:lnTo>
                  <a:moveTo>
                    <a:pt x="33909" y="111887"/>
                  </a:moveTo>
                  <a:lnTo>
                    <a:pt x="33909" y="871855"/>
                  </a:lnTo>
                  <a:lnTo>
                    <a:pt x="16891" y="871855"/>
                  </a:lnTo>
                  <a:lnTo>
                    <a:pt x="33909" y="871855"/>
                  </a:lnTo>
                  <a:cubicBezTo>
                    <a:pt x="33909" y="914654"/>
                    <a:pt x="69342" y="949960"/>
                    <a:pt x="113665" y="949960"/>
                  </a:cubicBezTo>
                  <a:lnTo>
                    <a:pt x="1901063" y="949960"/>
                  </a:lnTo>
                  <a:cubicBezTo>
                    <a:pt x="1945386" y="949960"/>
                    <a:pt x="1980819" y="914781"/>
                    <a:pt x="1980819" y="871855"/>
                  </a:cubicBezTo>
                  <a:lnTo>
                    <a:pt x="1980819" y="111887"/>
                  </a:lnTo>
                  <a:cubicBezTo>
                    <a:pt x="1980819" y="69088"/>
                    <a:pt x="1945386" y="33782"/>
                    <a:pt x="1901063" y="33782"/>
                  </a:cubicBezTo>
                  <a:lnTo>
                    <a:pt x="113665" y="33782"/>
                  </a:lnTo>
                  <a:lnTo>
                    <a:pt x="113665" y="16891"/>
                  </a:lnTo>
                  <a:lnTo>
                    <a:pt x="113665" y="33909"/>
                  </a:lnTo>
                  <a:cubicBezTo>
                    <a:pt x="69342" y="33909"/>
                    <a:pt x="33909" y="69088"/>
                    <a:pt x="33909" y="112014"/>
                  </a:cubicBezTo>
                  <a:close/>
                </a:path>
              </a:pathLst>
            </a:custGeom>
            <a:solidFill>
              <a:srgbClr val="4F81BD"/>
            </a:solidFill>
          </p:spPr>
        </p:sp>
      </p:grpSp>
      <p:sp>
        <p:nvSpPr>
          <p:cNvPr id="44" name="TextBox 44"/>
          <p:cNvSpPr txBox="1"/>
          <p:nvPr/>
        </p:nvSpPr>
        <p:spPr>
          <a:xfrm>
            <a:off x="5518582" y="3203307"/>
            <a:ext cx="1415971" cy="202311"/>
          </a:xfrm>
          <a:prstGeom prst="rect">
            <a:avLst/>
          </a:prstGeom>
        </p:spPr>
        <p:txBody>
          <a:bodyPr lIns="0" tIns="0" rIns="0" bIns="0" rtlCol="0" anchor="t">
            <a:spAutoFit/>
          </a:bodyPr>
          <a:lstStyle/>
          <a:p>
            <a:pPr algn="ctr">
              <a:lnSpc>
                <a:spcPts val="1512"/>
              </a:lnSpc>
            </a:pPr>
            <a:r>
              <a:rPr lang="en-US" sz="1399" spc="13">
                <a:solidFill>
                  <a:srgbClr val="000000"/>
                </a:solidFill>
                <a:latin typeface="Alegreya"/>
                <a:ea typeface="Alegreya"/>
                <a:cs typeface="Alegreya"/>
                <a:sym typeface="Alegreya"/>
              </a:rPr>
              <a:t>Server honeypots</a:t>
            </a:r>
          </a:p>
        </p:txBody>
      </p:sp>
      <p:grpSp>
        <p:nvGrpSpPr>
          <p:cNvPr id="45" name="Group 45"/>
          <p:cNvGrpSpPr/>
          <p:nvPr/>
        </p:nvGrpSpPr>
        <p:grpSpPr>
          <a:xfrm>
            <a:off x="5489831" y="3841172"/>
            <a:ext cx="1511045" cy="737849"/>
            <a:chOff x="0" y="0"/>
            <a:chExt cx="2014727" cy="983799"/>
          </a:xfrm>
        </p:grpSpPr>
        <p:sp>
          <p:nvSpPr>
            <p:cNvPr id="46" name="Freeform 46"/>
            <p:cNvSpPr/>
            <p:nvPr/>
          </p:nvSpPr>
          <p:spPr>
            <a:xfrm>
              <a:off x="16891" y="16891"/>
              <a:ext cx="1980946" cy="949960"/>
            </a:xfrm>
            <a:custGeom>
              <a:avLst/>
              <a:gdLst/>
              <a:ahLst/>
              <a:cxnLst/>
              <a:rect l="l" t="t" r="r" b="b"/>
              <a:pathLst>
                <a:path w="1980946" h="949960">
                  <a:moveTo>
                    <a:pt x="0" y="94996"/>
                  </a:moveTo>
                  <a:cubicBezTo>
                    <a:pt x="0" y="42545"/>
                    <a:pt x="43307" y="0"/>
                    <a:pt x="96774" y="0"/>
                  </a:cubicBezTo>
                  <a:lnTo>
                    <a:pt x="1884172" y="0"/>
                  </a:lnTo>
                  <a:cubicBezTo>
                    <a:pt x="1937639" y="0"/>
                    <a:pt x="1980946" y="42545"/>
                    <a:pt x="1980946" y="94996"/>
                  </a:cubicBezTo>
                  <a:lnTo>
                    <a:pt x="1980946" y="854964"/>
                  </a:lnTo>
                  <a:cubicBezTo>
                    <a:pt x="1980946" y="907415"/>
                    <a:pt x="1937639" y="949960"/>
                    <a:pt x="1884172" y="949960"/>
                  </a:cubicBezTo>
                  <a:lnTo>
                    <a:pt x="96774" y="949960"/>
                  </a:lnTo>
                  <a:cubicBezTo>
                    <a:pt x="43307" y="949960"/>
                    <a:pt x="0" y="907415"/>
                    <a:pt x="0" y="854964"/>
                  </a:cubicBezTo>
                  <a:close/>
                </a:path>
              </a:pathLst>
            </a:custGeom>
            <a:solidFill>
              <a:srgbClr val="FFFFFF">
                <a:alpha val="89804"/>
              </a:srgbClr>
            </a:solidFill>
          </p:spPr>
        </p:sp>
        <p:sp>
          <p:nvSpPr>
            <p:cNvPr id="47" name="Freeform 47"/>
            <p:cNvSpPr/>
            <p:nvPr/>
          </p:nvSpPr>
          <p:spPr>
            <a:xfrm>
              <a:off x="0" y="0"/>
              <a:ext cx="2014728" cy="983742"/>
            </a:xfrm>
            <a:custGeom>
              <a:avLst/>
              <a:gdLst/>
              <a:ahLst/>
              <a:cxnLst/>
              <a:rect l="l" t="t" r="r" b="b"/>
              <a:pathLst>
                <a:path w="2014728" h="983742">
                  <a:moveTo>
                    <a:pt x="0" y="111887"/>
                  </a:moveTo>
                  <a:cubicBezTo>
                    <a:pt x="0" y="49784"/>
                    <a:pt x="51181" y="0"/>
                    <a:pt x="113665" y="0"/>
                  </a:cubicBezTo>
                  <a:lnTo>
                    <a:pt x="1901063" y="0"/>
                  </a:lnTo>
                  <a:lnTo>
                    <a:pt x="1901063" y="16891"/>
                  </a:lnTo>
                  <a:lnTo>
                    <a:pt x="1901063" y="0"/>
                  </a:lnTo>
                  <a:cubicBezTo>
                    <a:pt x="1963547" y="0"/>
                    <a:pt x="2014728" y="49784"/>
                    <a:pt x="2014728" y="111887"/>
                  </a:cubicBezTo>
                  <a:lnTo>
                    <a:pt x="1997837" y="111887"/>
                  </a:lnTo>
                  <a:lnTo>
                    <a:pt x="2014728" y="111887"/>
                  </a:lnTo>
                  <a:lnTo>
                    <a:pt x="2014728" y="871855"/>
                  </a:lnTo>
                  <a:lnTo>
                    <a:pt x="1997837" y="871855"/>
                  </a:lnTo>
                  <a:lnTo>
                    <a:pt x="2014728" y="871855"/>
                  </a:lnTo>
                  <a:cubicBezTo>
                    <a:pt x="2014728" y="933958"/>
                    <a:pt x="1963547" y="983742"/>
                    <a:pt x="1901063" y="983742"/>
                  </a:cubicBezTo>
                  <a:lnTo>
                    <a:pt x="1901063" y="966851"/>
                  </a:lnTo>
                  <a:lnTo>
                    <a:pt x="1901063" y="983742"/>
                  </a:lnTo>
                  <a:lnTo>
                    <a:pt x="113665" y="983742"/>
                  </a:lnTo>
                  <a:lnTo>
                    <a:pt x="113665" y="966851"/>
                  </a:lnTo>
                  <a:lnTo>
                    <a:pt x="113665" y="983742"/>
                  </a:lnTo>
                  <a:cubicBezTo>
                    <a:pt x="51181" y="983742"/>
                    <a:pt x="0" y="933958"/>
                    <a:pt x="0" y="871855"/>
                  </a:cubicBezTo>
                  <a:lnTo>
                    <a:pt x="0" y="111887"/>
                  </a:lnTo>
                  <a:lnTo>
                    <a:pt x="16891" y="111887"/>
                  </a:lnTo>
                  <a:lnTo>
                    <a:pt x="0" y="111887"/>
                  </a:lnTo>
                  <a:moveTo>
                    <a:pt x="33909" y="111887"/>
                  </a:moveTo>
                  <a:lnTo>
                    <a:pt x="33909" y="871855"/>
                  </a:lnTo>
                  <a:lnTo>
                    <a:pt x="16891" y="871855"/>
                  </a:lnTo>
                  <a:lnTo>
                    <a:pt x="33909" y="871855"/>
                  </a:lnTo>
                  <a:cubicBezTo>
                    <a:pt x="33909" y="914654"/>
                    <a:pt x="69342" y="949960"/>
                    <a:pt x="113665" y="949960"/>
                  </a:cubicBezTo>
                  <a:lnTo>
                    <a:pt x="1901063" y="949960"/>
                  </a:lnTo>
                  <a:cubicBezTo>
                    <a:pt x="1945386" y="949960"/>
                    <a:pt x="1980819" y="914781"/>
                    <a:pt x="1980819" y="871855"/>
                  </a:cubicBezTo>
                  <a:lnTo>
                    <a:pt x="1980819" y="111887"/>
                  </a:lnTo>
                  <a:cubicBezTo>
                    <a:pt x="1980819" y="69088"/>
                    <a:pt x="1945386" y="33782"/>
                    <a:pt x="1901063" y="33782"/>
                  </a:cubicBezTo>
                  <a:lnTo>
                    <a:pt x="113665" y="33782"/>
                  </a:lnTo>
                  <a:lnTo>
                    <a:pt x="113665" y="16891"/>
                  </a:lnTo>
                  <a:lnTo>
                    <a:pt x="113665" y="33909"/>
                  </a:lnTo>
                  <a:cubicBezTo>
                    <a:pt x="69342" y="33909"/>
                    <a:pt x="33909" y="69088"/>
                    <a:pt x="33909" y="112014"/>
                  </a:cubicBezTo>
                  <a:close/>
                </a:path>
              </a:pathLst>
            </a:custGeom>
            <a:solidFill>
              <a:srgbClr val="4F81BD"/>
            </a:solidFill>
          </p:spPr>
        </p:sp>
      </p:grpSp>
      <p:sp>
        <p:nvSpPr>
          <p:cNvPr id="48" name="TextBox 48"/>
          <p:cNvSpPr txBox="1"/>
          <p:nvPr/>
        </p:nvSpPr>
        <p:spPr>
          <a:xfrm>
            <a:off x="5537368" y="4113703"/>
            <a:ext cx="1415971" cy="202311"/>
          </a:xfrm>
          <a:prstGeom prst="rect">
            <a:avLst/>
          </a:prstGeom>
        </p:spPr>
        <p:txBody>
          <a:bodyPr lIns="0" tIns="0" rIns="0" bIns="0" rtlCol="0" anchor="t">
            <a:spAutoFit/>
          </a:bodyPr>
          <a:lstStyle/>
          <a:p>
            <a:pPr algn="ctr">
              <a:lnSpc>
                <a:spcPts val="1512"/>
              </a:lnSpc>
            </a:pPr>
            <a:r>
              <a:rPr lang="en-US" sz="1399" spc="13">
                <a:solidFill>
                  <a:srgbClr val="000000"/>
                </a:solidFill>
                <a:latin typeface="Alegreya"/>
                <a:ea typeface="Alegreya"/>
                <a:cs typeface="Alegreya"/>
                <a:sym typeface="Alegreya"/>
              </a:rPr>
              <a:t>Client honeypots</a:t>
            </a:r>
          </a:p>
        </p:txBody>
      </p:sp>
      <p:grpSp>
        <p:nvGrpSpPr>
          <p:cNvPr id="49" name="Group 49"/>
          <p:cNvGrpSpPr/>
          <p:nvPr/>
        </p:nvGrpSpPr>
        <p:grpSpPr>
          <a:xfrm>
            <a:off x="7425177" y="1282638"/>
            <a:ext cx="2069360" cy="1495425"/>
            <a:chOff x="0" y="0"/>
            <a:chExt cx="2759147" cy="1993900"/>
          </a:xfrm>
        </p:grpSpPr>
        <p:sp>
          <p:nvSpPr>
            <p:cNvPr id="50" name="Freeform 50"/>
            <p:cNvSpPr/>
            <p:nvPr/>
          </p:nvSpPr>
          <p:spPr>
            <a:xfrm>
              <a:off x="16891" y="17018"/>
              <a:ext cx="2725420" cy="1959864"/>
            </a:xfrm>
            <a:custGeom>
              <a:avLst/>
              <a:gdLst/>
              <a:ahLst/>
              <a:cxnLst/>
              <a:rect l="l" t="t" r="r" b="b"/>
              <a:pathLst>
                <a:path w="2725420" h="1959864">
                  <a:moveTo>
                    <a:pt x="0" y="195961"/>
                  </a:moveTo>
                  <a:cubicBezTo>
                    <a:pt x="0" y="87757"/>
                    <a:pt x="88138" y="0"/>
                    <a:pt x="196977" y="0"/>
                  </a:cubicBezTo>
                  <a:lnTo>
                    <a:pt x="2528443" y="0"/>
                  </a:lnTo>
                  <a:cubicBezTo>
                    <a:pt x="2637155" y="0"/>
                    <a:pt x="2725420" y="87757"/>
                    <a:pt x="2725420" y="195961"/>
                  </a:cubicBezTo>
                  <a:lnTo>
                    <a:pt x="2725420" y="1763903"/>
                  </a:lnTo>
                  <a:cubicBezTo>
                    <a:pt x="2725420" y="1872107"/>
                    <a:pt x="2637282" y="1959864"/>
                    <a:pt x="2528443" y="1959864"/>
                  </a:cubicBezTo>
                  <a:lnTo>
                    <a:pt x="196977" y="1959864"/>
                  </a:lnTo>
                  <a:cubicBezTo>
                    <a:pt x="88265" y="1959864"/>
                    <a:pt x="0" y="1872107"/>
                    <a:pt x="0" y="1763903"/>
                  </a:cubicBezTo>
                  <a:close/>
                </a:path>
              </a:pathLst>
            </a:custGeom>
            <a:solidFill>
              <a:srgbClr val="B7DEE8"/>
            </a:solidFill>
          </p:spPr>
        </p:sp>
        <p:sp>
          <p:nvSpPr>
            <p:cNvPr id="51" name="Freeform 51"/>
            <p:cNvSpPr/>
            <p:nvPr/>
          </p:nvSpPr>
          <p:spPr>
            <a:xfrm>
              <a:off x="0" y="0"/>
              <a:ext cx="2759202" cy="1993900"/>
            </a:xfrm>
            <a:custGeom>
              <a:avLst/>
              <a:gdLst/>
              <a:ahLst/>
              <a:cxnLst/>
              <a:rect l="l" t="t" r="r" b="b"/>
              <a:pathLst>
                <a:path w="2759202" h="1993900">
                  <a:moveTo>
                    <a:pt x="0" y="212979"/>
                  </a:moveTo>
                  <a:cubicBezTo>
                    <a:pt x="0" y="95250"/>
                    <a:pt x="95885" y="0"/>
                    <a:pt x="213868" y="0"/>
                  </a:cubicBezTo>
                  <a:lnTo>
                    <a:pt x="2545334" y="0"/>
                  </a:lnTo>
                  <a:lnTo>
                    <a:pt x="2545334" y="16891"/>
                  </a:lnTo>
                  <a:lnTo>
                    <a:pt x="2545334" y="0"/>
                  </a:lnTo>
                  <a:cubicBezTo>
                    <a:pt x="2663317" y="0"/>
                    <a:pt x="2759202" y="95250"/>
                    <a:pt x="2759202" y="212979"/>
                  </a:cubicBezTo>
                  <a:lnTo>
                    <a:pt x="2742311" y="212979"/>
                  </a:lnTo>
                  <a:lnTo>
                    <a:pt x="2759202" y="212979"/>
                  </a:lnTo>
                  <a:lnTo>
                    <a:pt x="2759202" y="1780921"/>
                  </a:lnTo>
                  <a:lnTo>
                    <a:pt x="2742311" y="1780921"/>
                  </a:lnTo>
                  <a:lnTo>
                    <a:pt x="2759202" y="1780921"/>
                  </a:lnTo>
                  <a:cubicBezTo>
                    <a:pt x="2759202" y="1898650"/>
                    <a:pt x="2663317" y="1993900"/>
                    <a:pt x="2545334" y="1993900"/>
                  </a:cubicBezTo>
                  <a:lnTo>
                    <a:pt x="2545334" y="1977009"/>
                  </a:lnTo>
                  <a:lnTo>
                    <a:pt x="2545334" y="1993900"/>
                  </a:lnTo>
                  <a:lnTo>
                    <a:pt x="213868" y="1993900"/>
                  </a:lnTo>
                  <a:lnTo>
                    <a:pt x="213868" y="1977009"/>
                  </a:lnTo>
                  <a:lnTo>
                    <a:pt x="213868" y="1993900"/>
                  </a:lnTo>
                  <a:cubicBezTo>
                    <a:pt x="95885" y="1993900"/>
                    <a:pt x="0" y="1898650"/>
                    <a:pt x="0" y="1780921"/>
                  </a:cubicBezTo>
                  <a:lnTo>
                    <a:pt x="0" y="212979"/>
                  </a:lnTo>
                  <a:lnTo>
                    <a:pt x="16891" y="212979"/>
                  </a:lnTo>
                  <a:lnTo>
                    <a:pt x="0" y="212979"/>
                  </a:lnTo>
                  <a:moveTo>
                    <a:pt x="33909" y="212979"/>
                  </a:moveTo>
                  <a:lnTo>
                    <a:pt x="33909" y="1780921"/>
                  </a:lnTo>
                  <a:lnTo>
                    <a:pt x="16891" y="1780921"/>
                  </a:lnTo>
                  <a:lnTo>
                    <a:pt x="33909" y="1780921"/>
                  </a:lnTo>
                  <a:cubicBezTo>
                    <a:pt x="33909" y="1879727"/>
                    <a:pt x="114427" y="1959991"/>
                    <a:pt x="213868" y="1959991"/>
                  </a:cubicBezTo>
                  <a:lnTo>
                    <a:pt x="2545334" y="1959991"/>
                  </a:lnTo>
                  <a:cubicBezTo>
                    <a:pt x="2644775" y="1959991"/>
                    <a:pt x="2725293" y="1879727"/>
                    <a:pt x="2725293" y="1780921"/>
                  </a:cubicBezTo>
                  <a:lnTo>
                    <a:pt x="2725293" y="212979"/>
                  </a:lnTo>
                  <a:cubicBezTo>
                    <a:pt x="2725293" y="114173"/>
                    <a:pt x="2644775" y="33909"/>
                    <a:pt x="2545334" y="33909"/>
                  </a:cubicBezTo>
                  <a:lnTo>
                    <a:pt x="213868" y="33909"/>
                  </a:lnTo>
                  <a:lnTo>
                    <a:pt x="213868" y="16891"/>
                  </a:lnTo>
                  <a:lnTo>
                    <a:pt x="213868" y="33909"/>
                  </a:lnTo>
                  <a:cubicBezTo>
                    <a:pt x="114427" y="33909"/>
                    <a:pt x="33909" y="114173"/>
                    <a:pt x="33909" y="212979"/>
                  </a:cubicBezTo>
                  <a:close/>
                </a:path>
              </a:pathLst>
            </a:custGeom>
            <a:solidFill>
              <a:srgbClr val="FFFFFF"/>
            </a:solidFill>
          </p:spPr>
        </p:sp>
      </p:grpSp>
      <p:sp>
        <p:nvSpPr>
          <p:cNvPr id="52" name="TextBox 52"/>
          <p:cNvSpPr txBox="1"/>
          <p:nvPr/>
        </p:nvSpPr>
        <p:spPr>
          <a:xfrm>
            <a:off x="7502523" y="1926147"/>
            <a:ext cx="1914668" cy="236982"/>
          </a:xfrm>
          <a:prstGeom prst="rect">
            <a:avLst/>
          </a:prstGeom>
        </p:spPr>
        <p:txBody>
          <a:bodyPr lIns="0" tIns="0" rIns="0" bIns="0" rtlCol="0" anchor="t">
            <a:spAutoFit/>
          </a:bodyPr>
          <a:lstStyle/>
          <a:p>
            <a:pPr algn="ctr">
              <a:lnSpc>
                <a:spcPts val="1944"/>
              </a:lnSpc>
            </a:pPr>
            <a:r>
              <a:rPr lang="en-US" sz="1800" spc="16">
                <a:solidFill>
                  <a:srgbClr val="000000"/>
                </a:solidFill>
                <a:latin typeface="Alegreya"/>
                <a:ea typeface="Alegreya"/>
                <a:cs typeface="Alegreya"/>
                <a:sym typeface="Alegreya"/>
              </a:rPr>
              <a:t>Dựa trên tính vật lý</a:t>
            </a:r>
          </a:p>
        </p:txBody>
      </p:sp>
      <p:grpSp>
        <p:nvGrpSpPr>
          <p:cNvPr id="53" name="Group 53"/>
          <p:cNvGrpSpPr/>
          <p:nvPr/>
        </p:nvGrpSpPr>
        <p:grpSpPr>
          <a:xfrm>
            <a:off x="7871231" y="2930776"/>
            <a:ext cx="1511045" cy="737849"/>
            <a:chOff x="0" y="0"/>
            <a:chExt cx="2014727" cy="983799"/>
          </a:xfrm>
        </p:grpSpPr>
        <p:sp>
          <p:nvSpPr>
            <p:cNvPr id="54" name="Freeform 54"/>
            <p:cNvSpPr/>
            <p:nvPr/>
          </p:nvSpPr>
          <p:spPr>
            <a:xfrm>
              <a:off x="16891" y="16891"/>
              <a:ext cx="1980946" cy="949960"/>
            </a:xfrm>
            <a:custGeom>
              <a:avLst/>
              <a:gdLst/>
              <a:ahLst/>
              <a:cxnLst/>
              <a:rect l="l" t="t" r="r" b="b"/>
              <a:pathLst>
                <a:path w="1980946" h="949960">
                  <a:moveTo>
                    <a:pt x="0" y="94996"/>
                  </a:moveTo>
                  <a:cubicBezTo>
                    <a:pt x="0" y="42545"/>
                    <a:pt x="43307" y="0"/>
                    <a:pt x="96774" y="0"/>
                  </a:cubicBezTo>
                  <a:lnTo>
                    <a:pt x="1884172" y="0"/>
                  </a:lnTo>
                  <a:cubicBezTo>
                    <a:pt x="1937639" y="0"/>
                    <a:pt x="1980946" y="42545"/>
                    <a:pt x="1980946" y="94996"/>
                  </a:cubicBezTo>
                  <a:lnTo>
                    <a:pt x="1980946" y="854964"/>
                  </a:lnTo>
                  <a:cubicBezTo>
                    <a:pt x="1980946" y="907415"/>
                    <a:pt x="1937639" y="949960"/>
                    <a:pt x="1884172" y="949960"/>
                  </a:cubicBezTo>
                  <a:lnTo>
                    <a:pt x="96774" y="949960"/>
                  </a:lnTo>
                  <a:cubicBezTo>
                    <a:pt x="43307" y="949960"/>
                    <a:pt x="0" y="907415"/>
                    <a:pt x="0" y="854964"/>
                  </a:cubicBezTo>
                  <a:close/>
                </a:path>
              </a:pathLst>
            </a:custGeom>
            <a:solidFill>
              <a:srgbClr val="FFFFFF">
                <a:alpha val="89804"/>
              </a:srgbClr>
            </a:solidFill>
          </p:spPr>
        </p:sp>
        <p:sp>
          <p:nvSpPr>
            <p:cNvPr id="55" name="Freeform 55"/>
            <p:cNvSpPr/>
            <p:nvPr/>
          </p:nvSpPr>
          <p:spPr>
            <a:xfrm>
              <a:off x="0" y="0"/>
              <a:ext cx="2014728" cy="983742"/>
            </a:xfrm>
            <a:custGeom>
              <a:avLst/>
              <a:gdLst/>
              <a:ahLst/>
              <a:cxnLst/>
              <a:rect l="l" t="t" r="r" b="b"/>
              <a:pathLst>
                <a:path w="2014728" h="983742">
                  <a:moveTo>
                    <a:pt x="0" y="111887"/>
                  </a:moveTo>
                  <a:cubicBezTo>
                    <a:pt x="0" y="49784"/>
                    <a:pt x="51181" y="0"/>
                    <a:pt x="113665" y="0"/>
                  </a:cubicBezTo>
                  <a:lnTo>
                    <a:pt x="1901063" y="0"/>
                  </a:lnTo>
                  <a:lnTo>
                    <a:pt x="1901063" y="16891"/>
                  </a:lnTo>
                  <a:lnTo>
                    <a:pt x="1901063" y="0"/>
                  </a:lnTo>
                  <a:cubicBezTo>
                    <a:pt x="1963547" y="0"/>
                    <a:pt x="2014728" y="49784"/>
                    <a:pt x="2014728" y="111887"/>
                  </a:cubicBezTo>
                  <a:lnTo>
                    <a:pt x="1997837" y="111887"/>
                  </a:lnTo>
                  <a:lnTo>
                    <a:pt x="2014728" y="111887"/>
                  </a:lnTo>
                  <a:lnTo>
                    <a:pt x="2014728" y="871855"/>
                  </a:lnTo>
                  <a:lnTo>
                    <a:pt x="1997837" y="871855"/>
                  </a:lnTo>
                  <a:lnTo>
                    <a:pt x="2014728" y="871855"/>
                  </a:lnTo>
                  <a:cubicBezTo>
                    <a:pt x="2014728" y="933958"/>
                    <a:pt x="1963547" y="983742"/>
                    <a:pt x="1901063" y="983742"/>
                  </a:cubicBezTo>
                  <a:lnTo>
                    <a:pt x="1901063" y="966851"/>
                  </a:lnTo>
                  <a:lnTo>
                    <a:pt x="1901063" y="983742"/>
                  </a:lnTo>
                  <a:lnTo>
                    <a:pt x="113665" y="983742"/>
                  </a:lnTo>
                  <a:lnTo>
                    <a:pt x="113665" y="966851"/>
                  </a:lnTo>
                  <a:lnTo>
                    <a:pt x="113665" y="983742"/>
                  </a:lnTo>
                  <a:cubicBezTo>
                    <a:pt x="51181" y="983742"/>
                    <a:pt x="0" y="933958"/>
                    <a:pt x="0" y="871855"/>
                  </a:cubicBezTo>
                  <a:lnTo>
                    <a:pt x="0" y="111887"/>
                  </a:lnTo>
                  <a:lnTo>
                    <a:pt x="16891" y="111887"/>
                  </a:lnTo>
                  <a:lnTo>
                    <a:pt x="0" y="111887"/>
                  </a:lnTo>
                  <a:moveTo>
                    <a:pt x="33909" y="111887"/>
                  </a:moveTo>
                  <a:lnTo>
                    <a:pt x="33909" y="871855"/>
                  </a:lnTo>
                  <a:lnTo>
                    <a:pt x="16891" y="871855"/>
                  </a:lnTo>
                  <a:lnTo>
                    <a:pt x="33909" y="871855"/>
                  </a:lnTo>
                  <a:cubicBezTo>
                    <a:pt x="33909" y="914654"/>
                    <a:pt x="69342" y="949960"/>
                    <a:pt x="113665" y="949960"/>
                  </a:cubicBezTo>
                  <a:lnTo>
                    <a:pt x="1901063" y="949960"/>
                  </a:lnTo>
                  <a:cubicBezTo>
                    <a:pt x="1945386" y="949960"/>
                    <a:pt x="1980819" y="914781"/>
                    <a:pt x="1980819" y="871855"/>
                  </a:cubicBezTo>
                  <a:lnTo>
                    <a:pt x="1980819" y="111887"/>
                  </a:lnTo>
                  <a:cubicBezTo>
                    <a:pt x="1980819" y="69088"/>
                    <a:pt x="1945386" y="33782"/>
                    <a:pt x="1901063" y="33782"/>
                  </a:cubicBezTo>
                  <a:lnTo>
                    <a:pt x="113665" y="33782"/>
                  </a:lnTo>
                  <a:lnTo>
                    <a:pt x="113665" y="16891"/>
                  </a:lnTo>
                  <a:lnTo>
                    <a:pt x="113665" y="33909"/>
                  </a:lnTo>
                  <a:cubicBezTo>
                    <a:pt x="69342" y="33909"/>
                    <a:pt x="33909" y="69088"/>
                    <a:pt x="33909" y="112014"/>
                  </a:cubicBezTo>
                  <a:close/>
                </a:path>
              </a:pathLst>
            </a:custGeom>
            <a:solidFill>
              <a:srgbClr val="4F81BD"/>
            </a:solidFill>
          </p:spPr>
        </p:sp>
      </p:grpSp>
      <p:sp>
        <p:nvSpPr>
          <p:cNvPr id="56" name="TextBox 56"/>
          <p:cNvSpPr txBox="1"/>
          <p:nvPr/>
        </p:nvSpPr>
        <p:spPr>
          <a:xfrm>
            <a:off x="7918768" y="3203307"/>
            <a:ext cx="1415971" cy="202311"/>
          </a:xfrm>
          <a:prstGeom prst="rect">
            <a:avLst/>
          </a:prstGeom>
        </p:spPr>
        <p:txBody>
          <a:bodyPr lIns="0" tIns="0" rIns="0" bIns="0" rtlCol="0" anchor="t">
            <a:spAutoFit/>
          </a:bodyPr>
          <a:lstStyle/>
          <a:p>
            <a:pPr algn="ctr">
              <a:lnSpc>
                <a:spcPts val="1512"/>
              </a:lnSpc>
            </a:pPr>
            <a:r>
              <a:rPr lang="en-US" sz="1399" spc="13">
                <a:solidFill>
                  <a:srgbClr val="000000"/>
                </a:solidFill>
                <a:latin typeface="Alegreya"/>
                <a:ea typeface="Alegreya"/>
                <a:cs typeface="Alegreya"/>
                <a:sym typeface="Alegreya"/>
              </a:rPr>
              <a:t>Virtual honeypots</a:t>
            </a:r>
          </a:p>
        </p:txBody>
      </p:sp>
      <p:grpSp>
        <p:nvGrpSpPr>
          <p:cNvPr id="57" name="Group 57"/>
          <p:cNvGrpSpPr/>
          <p:nvPr/>
        </p:nvGrpSpPr>
        <p:grpSpPr>
          <a:xfrm>
            <a:off x="7871231" y="3821338"/>
            <a:ext cx="1511045" cy="737849"/>
            <a:chOff x="0" y="0"/>
            <a:chExt cx="2014727" cy="983799"/>
          </a:xfrm>
        </p:grpSpPr>
        <p:sp>
          <p:nvSpPr>
            <p:cNvPr id="58" name="Freeform 58"/>
            <p:cNvSpPr/>
            <p:nvPr/>
          </p:nvSpPr>
          <p:spPr>
            <a:xfrm>
              <a:off x="16891" y="16891"/>
              <a:ext cx="1980946" cy="949960"/>
            </a:xfrm>
            <a:custGeom>
              <a:avLst/>
              <a:gdLst/>
              <a:ahLst/>
              <a:cxnLst/>
              <a:rect l="l" t="t" r="r" b="b"/>
              <a:pathLst>
                <a:path w="1980946" h="949960">
                  <a:moveTo>
                    <a:pt x="0" y="94996"/>
                  </a:moveTo>
                  <a:cubicBezTo>
                    <a:pt x="0" y="42545"/>
                    <a:pt x="43307" y="0"/>
                    <a:pt x="96774" y="0"/>
                  </a:cubicBezTo>
                  <a:lnTo>
                    <a:pt x="1884172" y="0"/>
                  </a:lnTo>
                  <a:cubicBezTo>
                    <a:pt x="1937639" y="0"/>
                    <a:pt x="1980946" y="42545"/>
                    <a:pt x="1980946" y="94996"/>
                  </a:cubicBezTo>
                  <a:lnTo>
                    <a:pt x="1980946" y="854964"/>
                  </a:lnTo>
                  <a:cubicBezTo>
                    <a:pt x="1980946" y="907415"/>
                    <a:pt x="1937639" y="949960"/>
                    <a:pt x="1884172" y="949960"/>
                  </a:cubicBezTo>
                  <a:lnTo>
                    <a:pt x="96774" y="949960"/>
                  </a:lnTo>
                  <a:cubicBezTo>
                    <a:pt x="43307" y="949960"/>
                    <a:pt x="0" y="907415"/>
                    <a:pt x="0" y="854964"/>
                  </a:cubicBezTo>
                  <a:close/>
                </a:path>
              </a:pathLst>
            </a:custGeom>
            <a:solidFill>
              <a:srgbClr val="FFFFFF">
                <a:alpha val="89804"/>
              </a:srgbClr>
            </a:solidFill>
          </p:spPr>
        </p:sp>
        <p:sp>
          <p:nvSpPr>
            <p:cNvPr id="59" name="Freeform 59"/>
            <p:cNvSpPr/>
            <p:nvPr/>
          </p:nvSpPr>
          <p:spPr>
            <a:xfrm>
              <a:off x="0" y="0"/>
              <a:ext cx="2014728" cy="983742"/>
            </a:xfrm>
            <a:custGeom>
              <a:avLst/>
              <a:gdLst/>
              <a:ahLst/>
              <a:cxnLst/>
              <a:rect l="l" t="t" r="r" b="b"/>
              <a:pathLst>
                <a:path w="2014728" h="983742">
                  <a:moveTo>
                    <a:pt x="0" y="111887"/>
                  </a:moveTo>
                  <a:cubicBezTo>
                    <a:pt x="0" y="49784"/>
                    <a:pt x="51181" y="0"/>
                    <a:pt x="113665" y="0"/>
                  </a:cubicBezTo>
                  <a:lnTo>
                    <a:pt x="1901063" y="0"/>
                  </a:lnTo>
                  <a:lnTo>
                    <a:pt x="1901063" y="16891"/>
                  </a:lnTo>
                  <a:lnTo>
                    <a:pt x="1901063" y="0"/>
                  </a:lnTo>
                  <a:cubicBezTo>
                    <a:pt x="1963547" y="0"/>
                    <a:pt x="2014728" y="49784"/>
                    <a:pt x="2014728" y="111887"/>
                  </a:cubicBezTo>
                  <a:lnTo>
                    <a:pt x="1997837" y="111887"/>
                  </a:lnTo>
                  <a:lnTo>
                    <a:pt x="2014728" y="111887"/>
                  </a:lnTo>
                  <a:lnTo>
                    <a:pt x="2014728" y="871855"/>
                  </a:lnTo>
                  <a:lnTo>
                    <a:pt x="1997837" y="871855"/>
                  </a:lnTo>
                  <a:lnTo>
                    <a:pt x="2014728" y="871855"/>
                  </a:lnTo>
                  <a:cubicBezTo>
                    <a:pt x="2014728" y="933958"/>
                    <a:pt x="1963547" y="983742"/>
                    <a:pt x="1901063" y="983742"/>
                  </a:cubicBezTo>
                  <a:lnTo>
                    <a:pt x="1901063" y="966851"/>
                  </a:lnTo>
                  <a:lnTo>
                    <a:pt x="1901063" y="983742"/>
                  </a:lnTo>
                  <a:lnTo>
                    <a:pt x="113665" y="983742"/>
                  </a:lnTo>
                  <a:lnTo>
                    <a:pt x="113665" y="966851"/>
                  </a:lnTo>
                  <a:lnTo>
                    <a:pt x="113665" y="983742"/>
                  </a:lnTo>
                  <a:cubicBezTo>
                    <a:pt x="51181" y="983742"/>
                    <a:pt x="0" y="933958"/>
                    <a:pt x="0" y="871855"/>
                  </a:cubicBezTo>
                  <a:lnTo>
                    <a:pt x="0" y="111887"/>
                  </a:lnTo>
                  <a:lnTo>
                    <a:pt x="16891" y="111887"/>
                  </a:lnTo>
                  <a:lnTo>
                    <a:pt x="0" y="111887"/>
                  </a:lnTo>
                  <a:moveTo>
                    <a:pt x="33909" y="111887"/>
                  </a:moveTo>
                  <a:lnTo>
                    <a:pt x="33909" y="871855"/>
                  </a:lnTo>
                  <a:lnTo>
                    <a:pt x="16891" y="871855"/>
                  </a:lnTo>
                  <a:lnTo>
                    <a:pt x="33909" y="871855"/>
                  </a:lnTo>
                  <a:cubicBezTo>
                    <a:pt x="33909" y="914654"/>
                    <a:pt x="69342" y="949960"/>
                    <a:pt x="113665" y="949960"/>
                  </a:cubicBezTo>
                  <a:lnTo>
                    <a:pt x="1901063" y="949960"/>
                  </a:lnTo>
                  <a:cubicBezTo>
                    <a:pt x="1945386" y="949960"/>
                    <a:pt x="1980819" y="914781"/>
                    <a:pt x="1980819" y="871855"/>
                  </a:cubicBezTo>
                  <a:lnTo>
                    <a:pt x="1980819" y="111887"/>
                  </a:lnTo>
                  <a:cubicBezTo>
                    <a:pt x="1980819" y="69088"/>
                    <a:pt x="1945386" y="33782"/>
                    <a:pt x="1901063" y="33782"/>
                  </a:cubicBezTo>
                  <a:lnTo>
                    <a:pt x="113665" y="33782"/>
                  </a:lnTo>
                  <a:lnTo>
                    <a:pt x="113665" y="16891"/>
                  </a:lnTo>
                  <a:lnTo>
                    <a:pt x="113665" y="33909"/>
                  </a:lnTo>
                  <a:cubicBezTo>
                    <a:pt x="69342" y="33909"/>
                    <a:pt x="33909" y="69088"/>
                    <a:pt x="33909" y="112014"/>
                  </a:cubicBezTo>
                  <a:close/>
                </a:path>
              </a:pathLst>
            </a:custGeom>
            <a:solidFill>
              <a:srgbClr val="4F81BD"/>
            </a:solidFill>
          </p:spPr>
        </p:sp>
      </p:grpSp>
      <p:sp>
        <p:nvSpPr>
          <p:cNvPr id="60" name="TextBox 60"/>
          <p:cNvSpPr txBox="1"/>
          <p:nvPr/>
        </p:nvSpPr>
        <p:spPr>
          <a:xfrm>
            <a:off x="7918768" y="4093869"/>
            <a:ext cx="1415971" cy="202311"/>
          </a:xfrm>
          <a:prstGeom prst="rect">
            <a:avLst/>
          </a:prstGeom>
        </p:spPr>
        <p:txBody>
          <a:bodyPr lIns="0" tIns="0" rIns="0" bIns="0" rtlCol="0" anchor="t">
            <a:spAutoFit/>
          </a:bodyPr>
          <a:lstStyle/>
          <a:p>
            <a:pPr algn="ctr">
              <a:lnSpc>
                <a:spcPts val="1512"/>
              </a:lnSpc>
            </a:pPr>
            <a:r>
              <a:rPr lang="en-US" sz="1399" spc="13">
                <a:solidFill>
                  <a:srgbClr val="000000"/>
                </a:solidFill>
                <a:latin typeface="Alegreya"/>
                <a:ea typeface="Alegreya"/>
                <a:cs typeface="Alegreya"/>
                <a:sym typeface="Alegreya"/>
              </a:rPr>
              <a:t>Physical honeypots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BFD"/>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7282255" y="-1119270"/>
            <a:ext cx="1599407" cy="1585948"/>
            <a:chOff x="0" y="0"/>
            <a:chExt cx="2132543" cy="2114597"/>
          </a:xfrm>
        </p:grpSpPr>
        <p:sp>
          <p:nvSpPr>
            <p:cNvPr id="3" name="Freeform 3"/>
            <p:cNvSpPr/>
            <p:nvPr/>
          </p:nvSpPr>
          <p:spPr>
            <a:xfrm>
              <a:off x="0" y="0"/>
              <a:ext cx="2132584" cy="2114550"/>
            </a:xfrm>
            <a:custGeom>
              <a:avLst/>
              <a:gdLst/>
              <a:ahLst/>
              <a:cxnLst/>
              <a:rect l="l" t="t" r="r" b="b"/>
              <a:pathLst>
                <a:path w="2132584" h="2114550">
                  <a:moveTo>
                    <a:pt x="0" y="0"/>
                  </a:moveTo>
                  <a:lnTo>
                    <a:pt x="2132584" y="0"/>
                  </a:lnTo>
                  <a:lnTo>
                    <a:pt x="2132584" y="2114550"/>
                  </a:lnTo>
                  <a:lnTo>
                    <a:pt x="0" y="2114550"/>
                  </a:lnTo>
                  <a:close/>
                </a:path>
              </a:pathLst>
            </a:custGeom>
            <a:solidFill>
              <a:srgbClr val="97BCC7"/>
            </a:solidFill>
          </p:spPr>
        </p:sp>
      </p:grpSp>
      <p:grpSp>
        <p:nvGrpSpPr>
          <p:cNvPr id="4" name="Group 4"/>
          <p:cNvGrpSpPr/>
          <p:nvPr/>
        </p:nvGrpSpPr>
        <p:grpSpPr>
          <a:xfrm rot="-2700000">
            <a:off x="-2490709" y="5228770"/>
            <a:ext cx="4215873" cy="5693313"/>
            <a:chOff x="0" y="0"/>
            <a:chExt cx="5621164" cy="7591084"/>
          </a:xfrm>
        </p:grpSpPr>
        <p:sp>
          <p:nvSpPr>
            <p:cNvPr id="5" name="Freeform 5"/>
            <p:cNvSpPr/>
            <p:nvPr/>
          </p:nvSpPr>
          <p:spPr>
            <a:xfrm>
              <a:off x="0" y="0"/>
              <a:ext cx="5621147" cy="7591044"/>
            </a:xfrm>
            <a:custGeom>
              <a:avLst/>
              <a:gdLst/>
              <a:ahLst/>
              <a:cxnLst/>
              <a:rect l="l" t="t" r="r" b="b"/>
              <a:pathLst>
                <a:path w="5621147" h="7591044">
                  <a:moveTo>
                    <a:pt x="0" y="0"/>
                  </a:moveTo>
                  <a:lnTo>
                    <a:pt x="5621147" y="0"/>
                  </a:lnTo>
                  <a:lnTo>
                    <a:pt x="5621147" y="7591044"/>
                  </a:lnTo>
                  <a:lnTo>
                    <a:pt x="0" y="7591044"/>
                  </a:lnTo>
                  <a:close/>
                </a:path>
              </a:pathLst>
            </a:custGeom>
            <a:solidFill>
              <a:srgbClr val="97BCC7"/>
            </a:solidFill>
          </p:spPr>
        </p:sp>
      </p:grpSp>
      <p:grpSp>
        <p:nvGrpSpPr>
          <p:cNvPr id="6" name="Group 6"/>
          <p:cNvGrpSpPr/>
          <p:nvPr/>
        </p:nvGrpSpPr>
        <p:grpSpPr>
          <a:xfrm rot="-2700000">
            <a:off x="7946060" y="-235135"/>
            <a:ext cx="4043490" cy="26728"/>
            <a:chOff x="0" y="0"/>
            <a:chExt cx="5391320" cy="35637"/>
          </a:xfrm>
        </p:grpSpPr>
        <p:sp>
          <p:nvSpPr>
            <p:cNvPr id="7" name="Freeform 7"/>
            <p:cNvSpPr/>
            <p:nvPr/>
          </p:nvSpPr>
          <p:spPr>
            <a:xfrm>
              <a:off x="0" y="0"/>
              <a:ext cx="5391277" cy="35687"/>
            </a:xfrm>
            <a:custGeom>
              <a:avLst/>
              <a:gdLst/>
              <a:ahLst/>
              <a:cxnLst/>
              <a:rect l="l" t="t" r="r" b="b"/>
              <a:pathLst>
                <a:path w="5391277" h="35687">
                  <a:moveTo>
                    <a:pt x="0" y="0"/>
                  </a:moveTo>
                  <a:lnTo>
                    <a:pt x="5391277" y="0"/>
                  </a:lnTo>
                  <a:lnTo>
                    <a:pt x="5391277" y="35687"/>
                  </a:lnTo>
                  <a:lnTo>
                    <a:pt x="0" y="35687"/>
                  </a:lnTo>
                  <a:close/>
                </a:path>
              </a:pathLst>
            </a:custGeom>
            <a:solidFill>
              <a:srgbClr val="053D57"/>
            </a:solidFill>
          </p:spPr>
        </p:sp>
      </p:grpSp>
      <p:grpSp>
        <p:nvGrpSpPr>
          <p:cNvPr id="8" name="Group 8"/>
          <p:cNvGrpSpPr/>
          <p:nvPr/>
        </p:nvGrpSpPr>
        <p:grpSpPr>
          <a:xfrm rot="-2700000">
            <a:off x="2510632" y="4579573"/>
            <a:ext cx="23417" cy="6248732"/>
            <a:chOff x="0" y="0"/>
            <a:chExt cx="31223" cy="8331643"/>
          </a:xfrm>
        </p:grpSpPr>
        <p:sp>
          <p:nvSpPr>
            <p:cNvPr id="9" name="Freeform 9"/>
            <p:cNvSpPr/>
            <p:nvPr/>
          </p:nvSpPr>
          <p:spPr>
            <a:xfrm>
              <a:off x="0" y="0"/>
              <a:ext cx="31242" cy="8331581"/>
            </a:xfrm>
            <a:custGeom>
              <a:avLst/>
              <a:gdLst/>
              <a:ahLst/>
              <a:cxnLst/>
              <a:rect l="l" t="t" r="r" b="b"/>
              <a:pathLst>
                <a:path w="31242" h="8331581">
                  <a:moveTo>
                    <a:pt x="0" y="0"/>
                  </a:moveTo>
                  <a:lnTo>
                    <a:pt x="31242" y="0"/>
                  </a:lnTo>
                  <a:lnTo>
                    <a:pt x="31242" y="8331581"/>
                  </a:lnTo>
                  <a:lnTo>
                    <a:pt x="0" y="8331581"/>
                  </a:lnTo>
                  <a:close/>
                </a:path>
              </a:pathLst>
            </a:custGeom>
            <a:solidFill>
              <a:srgbClr val="053D57"/>
            </a:solidFill>
          </p:spPr>
        </p:sp>
      </p:grpSp>
      <p:sp>
        <p:nvSpPr>
          <p:cNvPr id="10" name="TextBox 10"/>
          <p:cNvSpPr txBox="1"/>
          <p:nvPr/>
        </p:nvSpPr>
        <p:spPr>
          <a:xfrm>
            <a:off x="118448" y="-125730"/>
            <a:ext cx="7277002" cy="628650"/>
          </a:xfrm>
          <a:prstGeom prst="rect">
            <a:avLst/>
          </a:prstGeom>
        </p:spPr>
        <p:txBody>
          <a:bodyPr lIns="0" tIns="0" rIns="0" bIns="0" rtlCol="0" anchor="t">
            <a:spAutoFit/>
          </a:bodyPr>
          <a:lstStyle/>
          <a:p>
            <a:pPr algn="l">
              <a:lnSpc>
                <a:spcPts val="5400"/>
              </a:lnSpc>
            </a:pPr>
            <a:r>
              <a:rPr lang="en-US" sz="3000" b="1">
                <a:solidFill>
                  <a:srgbClr val="1F497D"/>
                </a:solidFill>
                <a:latin typeface="Alegreya Bold"/>
                <a:ea typeface="Alegreya Bold"/>
                <a:cs typeface="Alegreya Bold"/>
                <a:sym typeface="Alegreya Bold"/>
              </a:rPr>
              <a:t>3. Các công cụ hỗ trợ honeypot</a:t>
            </a:r>
          </a:p>
        </p:txBody>
      </p:sp>
      <p:sp>
        <p:nvSpPr>
          <p:cNvPr id="11" name="TextBox 11"/>
          <p:cNvSpPr txBox="1"/>
          <p:nvPr/>
        </p:nvSpPr>
        <p:spPr>
          <a:xfrm>
            <a:off x="731520" y="1481513"/>
            <a:ext cx="7797246" cy="4323969"/>
          </a:xfrm>
          <a:prstGeom prst="rect">
            <a:avLst/>
          </a:prstGeom>
        </p:spPr>
        <p:txBody>
          <a:bodyPr lIns="0" tIns="0" rIns="0" bIns="0" rtlCol="0" anchor="t">
            <a:spAutoFit/>
          </a:bodyPr>
          <a:lstStyle/>
          <a:p>
            <a:pPr marL="253364" lvl="1" indent="-126682" algn="just">
              <a:lnSpc>
                <a:spcPts val="2897"/>
              </a:lnSpc>
              <a:buFont typeface="Arial"/>
              <a:buChar char="•"/>
            </a:pPr>
            <a:r>
              <a:rPr lang="en-US" sz="2099">
                <a:solidFill>
                  <a:srgbClr val="000000"/>
                </a:solidFill>
                <a:latin typeface="Alegreya"/>
                <a:ea typeface="Alegreya"/>
                <a:cs typeface="Alegreya"/>
                <a:sym typeface="Alegreya"/>
              </a:rPr>
              <a:t>Bait-n-Switch: Chuyển hướng lưu lượng truy cập độc hại đến honeypot để cách ly và phân tích; tích hợp với Snort để phản ứng với các tấn công trong thời gian thực.</a:t>
            </a:r>
          </a:p>
          <a:p>
            <a:pPr marL="253364" lvl="1" indent="-126682" algn="just">
              <a:lnSpc>
                <a:spcPts val="2897"/>
              </a:lnSpc>
              <a:buFont typeface="Arial"/>
              <a:buChar char="•"/>
            </a:pPr>
            <a:r>
              <a:rPr lang="en-US" sz="2099">
                <a:solidFill>
                  <a:srgbClr val="000000"/>
                </a:solidFill>
                <a:latin typeface="Alegreya"/>
                <a:ea typeface="Alegreya"/>
                <a:cs typeface="Alegreya"/>
                <a:sym typeface="Alegreya"/>
              </a:rPr>
              <a:t>Honeynet Security Console (HSC): Cung cấp khả năng phân tích và hình ảnh hóa dữ liệu từ nhiều nguồn như Snort, TCPDump, Firewall, Syslog, giúp phân tích sự kiện toàn diện.</a:t>
            </a:r>
          </a:p>
          <a:p>
            <a:pPr marL="253364" lvl="1" indent="-126682" algn="just">
              <a:lnSpc>
                <a:spcPts val="2897"/>
              </a:lnSpc>
              <a:buFont typeface="Arial"/>
              <a:buChar char="•"/>
            </a:pPr>
            <a:r>
              <a:rPr lang="en-US" sz="2099">
                <a:solidFill>
                  <a:srgbClr val="000000"/>
                </a:solidFill>
                <a:latin typeface="Alegreya"/>
                <a:ea typeface="Alegreya"/>
                <a:cs typeface="Alegreya"/>
                <a:sym typeface="Alegreya"/>
              </a:rPr>
              <a:t>GSOC-Honeyweb: Giao diện web quản lý honeypot qua ba tầng chính: giao diện chuẩn, lớp xử lý trung gian, và cơ sở dữ liệu phía sau, giúp lưu trữ và tổng hợp kết quả dễ dàng.</a:t>
            </a:r>
          </a:p>
          <a:p>
            <a:pPr marL="253364" lvl="1" indent="-126682" algn="just">
              <a:lnSpc>
                <a:spcPts val="2897"/>
              </a:lnSpc>
              <a:buFont typeface="Arial"/>
              <a:buChar char="•"/>
            </a:pPr>
            <a:r>
              <a:rPr lang="en-US" sz="2099">
                <a:solidFill>
                  <a:srgbClr val="000000"/>
                </a:solidFill>
                <a:latin typeface="Alegreya"/>
                <a:ea typeface="Alegreya"/>
                <a:cs typeface="Alegreya"/>
                <a:sym typeface="Alegreya"/>
              </a:rPr>
              <a:t>Honeysnap: Công cụ phân tích dữ liệu honeypot tập trung vào các giao thức như HTTP, FTP, IRC, hỗ trợ trích xuất từ các file pcap và kiểm tra từ khóa cho lưu lượng IRC.</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BFD"/>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7282255" y="-1119270"/>
            <a:ext cx="1599407" cy="1585948"/>
            <a:chOff x="0" y="0"/>
            <a:chExt cx="2132543" cy="2114597"/>
          </a:xfrm>
        </p:grpSpPr>
        <p:sp>
          <p:nvSpPr>
            <p:cNvPr id="3" name="Freeform 3"/>
            <p:cNvSpPr/>
            <p:nvPr/>
          </p:nvSpPr>
          <p:spPr>
            <a:xfrm>
              <a:off x="0" y="0"/>
              <a:ext cx="2132584" cy="2114550"/>
            </a:xfrm>
            <a:custGeom>
              <a:avLst/>
              <a:gdLst/>
              <a:ahLst/>
              <a:cxnLst/>
              <a:rect l="l" t="t" r="r" b="b"/>
              <a:pathLst>
                <a:path w="2132584" h="2114550">
                  <a:moveTo>
                    <a:pt x="0" y="0"/>
                  </a:moveTo>
                  <a:lnTo>
                    <a:pt x="2132584" y="0"/>
                  </a:lnTo>
                  <a:lnTo>
                    <a:pt x="2132584" y="2114550"/>
                  </a:lnTo>
                  <a:lnTo>
                    <a:pt x="0" y="2114550"/>
                  </a:lnTo>
                  <a:close/>
                </a:path>
              </a:pathLst>
            </a:custGeom>
            <a:solidFill>
              <a:srgbClr val="97BCC7"/>
            </a:solidFill>
          </p:spPr>
        </p:sp>
      </p:grpSp>
      <p:grpSp>
        <p:nvGrpSpPr>
          <p:cNvPr id="4" name="Group 4"/>
          <p:cNvGrpSpPr/>
          <p:nvPr/>
        </p:nvGrpSpPr>
        <p:grpSpPr>
          <a:xfrm rot="-2700000">
            <a:off x="-2490709" y="5228770"/>
            <a:ext cx="4215873" cy="5693313"/>
            <a:chOff x="0" y="0"/>
            <a:chExt cx="5621164" cy="7591084"/>
          </a:xfrm>
        </p:grpSpPr>
        <p:sp>
          <p:nvSpPr>
            <p:cNvPr id="5" name="Freeform 5"/>
            <p:cNvSpPr/>
            <p:nvPr/>
          </p:nvSpPr>
          <p:spPr>
            <a:xfrm>
              <a:off x="0" y="0"/>
              <a:ext cx="5621147" cy="7591044"/>
            </a:xfrm>
            <a:custGeom>
              <a:avLst/>
              <a:gdLst/>
              <a:ahLst/>
              <a:cxnLst/>
              <a:rect l="l" t="t" r="r" b="b"/>
              <a:pathLst>
                <a:path w="5621147" h="7591044">
                  <a:moveTo>
                    <a:pt x="0" y="0"/>
                  </a:moveTo>
                  <a:lnTo>
                    <a:pt x="5621147" y="0"/>
                  </a:lnTo>
                  <a:lnTo>
                    <a:pt x="5621147" y="7591044"/>
                  </a:lnTo>
                  <a:lnTo>
                    <a:pt x="0" y="7591044"/>
                  </a:lnTo>
                  <a:close/>
                </a:path>
              </a:pathLst>
            </a:custGeom>
            <a:solidFill>
              <a:srgbClr val="97BCC7"/>
            </a:solidFill>
          </p:spPr>
        </p:sp>
      </p:grpSp>
      <p:grpSp>
        <p:nvGrpSpPr>
          <p:cNvPr id="6" name="Group 6"/>
          <p:cNvGrpSpPr/>
          <p:nvPr/>
        </p:nvGrpSpPr>
        <p:grpSpPr>
          <a:xfrm rot="-2700000">
            <a:off x="7946060" y="-235135"/>
            <a:ext cx="4043490" cy="26728"/>
            <a:chOff x="0" y="0"/>
            <a:chExt cx="5391320" cy="35637"/>
          </a:xfrm>
        </p:grpSpPr>
        <p:sp>
          <p:nvSpPr>
            <p:cNvPr id="7" name="Freeform 7"/>
            <p:cNvSpPr/>
            <p:nvPr/>
          </p:nvSpPr>
          <p:spPr>
            <a:xfrm>
              <a:off x="0" y="0"/>
              <a:ext cx="5391277" cy="35687"/>
            </a:xfrm>
            <a:custGeom>
              <a:avLst/>
              <a:gdLst/>
              <a:ahLst/>
              <a:cxnLst/>
              <a:rect l="l" t="t" r="r" b="b"/>
              <a:pathLst>
                <a:path w="5391277" h="35687">
                  <a:moveTo>
                    <a:pt x="0" y="0"/>
                  </a:moveTo>
                  <a:lnTo>
                    <a:pt x="5391277" y="0"/>
                  </a:lnTo>
                  <a:lnTo>
                    <a:pt x="5391277" y="35687"/>
                  </a:lnTo>
                  <a:lnTo>
                    <a:pt x="0" y="35687"/>
                  </a:lnTo>
                  <a:close/>
                </a:path>
              </a:pathLst>
            </a:custGeom>
            <a:solidFill>
              <a:srgbClr val="053D57"/>
            </a:solidFill>
          </p:spPr>
        </p:sp>
      </p:grpSp>
      <p:grpSp>
        <p:nvGrpSpPr>
          <p:cNvPr id="8" name="Group 8"/>
          <p:cNvGrpSpPr/>
          <p:nvPr/>
        </p:nvGrpSpPr>
        <p:grpSpPr>
          <a:xfrm rot="-2700000">
            <a:off x="2510632" y="4579573"/>
            <a:ext cx="23417" cy="6248732"/>
            <a:chOff x="0" y="0"/>
            <a:chExt cx="31223" cy="8331643"/>
          </a:xfrm>
        </p:grpSpPr>
        <p:sp>
          <p:nvSpPr>
            <p:cNvPr id="9" name="Freeform 9"/>
            <p:cNvSpPr/>
            <p:nvPr/>
          </p:nvSpPr>
          <p:spPr>
            <a:xfrm>
              <a:off x="0" y="0"/>
              <a:ext cx="31242" cy="8331581"/>
            </a:xfrm>
            <a:custGeom>
              <a:avLst/>
              <a:gdLst/>
              <a:ahLst/>
              <a:cxnLst/>
              <a:rect l="l" t="t" r="r" b="b"/>
              <a:pathLst>
                <a:path w="31242" h="8331581">
                  <a:moveTo>
                    <a:pt x="0" y="0"/>
                  </a:moveTo>
                  <a:lnTo>
                    <a:pt x="31242" y="0"/>
                  </a:lnTo>
                  <a:lnTo>
                    <a:pt x="31242" y="8331581"/>
                  </a:lnTo>
                  <a:lnTo>
                    <a:pt x="0" y="8331581"/>
                  </a:lnTo>
                  <a:close/>
                </a:path>
              </a:pathLst>
            </a:custGeom>
            <a:solidFill>
              <a:srgbClr val="053D57"/>
            </a:solidFill>
          </p:spPr>
        </p:sp>
      </p:grpSp>
      <p:sp>
        <p:nvSpPr>
          <p:cNvPr id="10" name="TextBox 10"/>
          <p:cNvSpPr txBox="1"/>
          <p:nvPr/>
        </p:nvSpPr>
        <p:spPr>
          <a:xfrm>
            <a:off x="118448" y="-125730"/>
            <a:ext cx="7277002" cy="628650"/>
          </a:xfrm>
          <a:prstGeom prst="rect">
            <a:avLst/>
          </a:prstGeom>
        </p:spPr>
        <p:txBody>
          <a:bodyPr lIns="0" tIns="0" rIns="0" bIns="0" rtlCol="0" anchor="t">
            <a:spAutoFit/>
          </a:bodyPr>
          <a:lstStyle/>
          <a:p>
            <a:pPr algn="l">
              <a:lnSpc>
                <a:spcPts val="5400"/>
              </a:lnSpc>
            </a:pPr>
            <a:r>
              <a:rPr lang="en-US" sz="3000" b="1">
                <a:solidFill>
                  <a:srgbClr val="1F497D"/>
                </a:solidFill>
                <a:latin typeface="Alegreya Bold"/>
                <a:ea typeface="Alegreya Bold"/>
                <a:cs typeface="Alegreya Bold"/>
                <a:sym typeface="Alegreya Bold"/>
              </a:rPr>
              <a:t>3. Các công cụ hỗ trợ honeypot</a:t>
            </a:r>
          </a:p>
        </p:txBody>
      </p:sp>
      <p:sp>
        <p:nvSpPr>
          <p:cNvPr id="11" name="TextBox 11"/>
          <p:cNvSpPr txBox="1"/>
          <p:nvPr/>
        </p:nvSpPr>
        <p:spPr>
          <a:xfrm>
            <a:off x="978177" y="1793544"/>
            <a:ext cx="7797246" cy="3078480"/>
          </a:xfrm>
          <a:prstGeom prst="rect">
            <a:avLst/>
          </a:prstGeom>
        </p:spPr>
        <p:txBody>
          <a:bodyPr lIns="0" tIns="0" rIns="0" bIns="0" rtlCol="0" anchor="t">
            <a:spAutoFit/>
          </a:bodyPr>
          <a:lstStyle/>
          <a:p>
            <a:pPr marL="241299" lvl="1" indent="-120650" algn="just">
              <a:lnSpc>
                <a:spcPts val="2759"/>
              </a:lnSpc>
              <a:buFont typeface="Arial"/>
              <a:buChar char="•"/>
            </a:pPr>
            <a:r>
              <a:rPr lang="en-US" sz="1999">
                <a:solidFill>
                  <a:srgbClr val="000000"/>
                </a:solidFill>
                <a:latin typeface="Alegreya"/>
                <a:ea typeface="Alegreya"/>
                <a:cs typeface="Alegreya"/>
                <a:sym typeface="Alegreya"/>
              </a:rPr>
              <a:t>PE Hunter: Plugin của Snort giúp phát hiện và trích xuất các tập tin thực thi (PE) từ luồng mạng, hỗ trợ honeypot trong việc giám sát và phân tích mã độc.</a:t>
            </a:r>
          </a:p>
          <a:p>
            <a:pPr marL="241299" lvl="1" indent="-120650" algn="just">
              <a:lnSpc>
                <a:spcPts val="2759"/>
              </a:lnSpc>
              <a:buFont typeface="Arial"/>
              <a:buChar char="•"/>
            </a:pPr>
            <a:r>
              <a:rPr lang="en-US" sz="1999">
                <a:solidFill>
                  <a:srgbClr val="000000"/>
                </a:solidFill>
                <a:latin typeface="Alegreya"/>
                <a:ea typeface="Alegreya"/>
                <a:cs typeface="Alegreya"/>
                <a:sym typeface="Alegreya"/>
              </a:rPr>
              <a:t>HoneyMole: Sử dụng Capture-HPC để phân phối honeypot đến nhiều địa điểm, tập trung dữ liệu tấn công tại một nơi giúp tiết kiệm thời gian cho người quản trị.</a:t>
            </a:r>
          </a:p>
          <a:p>
            <a:pPr marL="241299" lvl="1" indent="-120650" algn="just">
              <a:lnSpc>
                <a:spcPts val="2759"/>
              </a:lnSpc>
              <a:buFont typeface="Arial"/>
              <a:buChar char="•"/>
            </a:pPr>
            <a:r>
              <a:rPr lang="en-US" sz="1999">
                <a:solidFill>
                  <a:srgbClr val="000000"/>
                </a:solidFill>
                <a:latin typeface="Alegreya"/>
                <a:ea typeface="Alegreya"/>
                <a:cs typeface="Alegreya"/>
                <a:sym typeface="Alegreya"/>
              </a:rPr>
              <a:t>TraCINg: Công cụ giám sát sự cố mạng qua JSON từ honeypots, giúp phát hiện các vụ tấn công như sâu máy tính qua tương quan nguồn tấn công và thời gian.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BFD"/>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7233861" y="-3595739"/>
            <a:ext cx="5888081" cy="5413924"/>
            <a:chOff x="0" y="0"/>
            <a:chExt cx="7850775" cy="7218565"/>
          </a:xfrm>
        </p:grpSpPr>
        <p:sp>
          <p:nvSpPr>
            <p:cNvPr id="3" name="Freeform 3"/>
            <p:cNvSpPr/>
            <p:nvPr/>
          </p:nvSpPr>
          <p:spPr>
            <a:xfrm>
              <a:off x="0" y="0"/>
              <a:ext cx="7850759" cy="7218553"/>
            </a:xfrm>
            <a:custGeom>
              <a:avLst/>
              <a:gdLst/>
              <a:ahLst/>
              <a:cxnLst/>
              <a:rect l="l" t="t" r="r" b="b"/>
              <a:pathLst>
                <a:path w="7850759" h="7218553">
                  <a:moveTo>
                    <a:pt x="0" y="0"/>
                  </a:moveTo>
                  <a:lnTo>
                    <a:pt x="7850759" y="0"/>
                  </a:lnTo>
                  <a:lnTo>
                    <a:pt x="7850759" y="7218553"/>
                  </a:lnTo>
                  <a:lnTo>
                    <a:pt x="0" y="7218553"/>
                  </a:lnTo>
                  <a:close/>
                </a:path>
              </a:pathLst>
            </a:custGeom>
            <a:solidFill>
              <a:srgbClr val="053D57">
                <a:alpha val="49804"/>
              </a:srgbClr>
            </a:solidFill>
          </p:spPr>
        </p:sp>
      </p:grpSp>
      <p:grpSp>
        <p:nvGrpSpPr>
          <p:cNvPr id="4" name="Group 4"/>
          <p:cNvGrpSpPr/>
          <p:nvPr/>
        </p:nvGrpSpPr>
        <p:grpSpPr>
          <a:xfrm rot="-2700000">
            <a:off x="6035644" y="6347944"/>
            <a:ext cx="4319572" cy="23619"/>
            <a:chOff x="0" y="0"/>
            <a:chExt cx="5759429" cy="31492"/>
          </a:xfrm>
        </p:grpSpPr>
        <p:sp>
          <p:nvSpPr>
            <p:cNvPr id="5" name="Freeform 5"/>
            <p:cNvSpPr/>
            <p:nvPr/>
          </p:nvSpPr>
          <p:spPr>
            <a:xfrm>
              <a:off x="0" y="0"/>
              <a:ext cx="5759450" cy="31496"/>
            </a:xfrm>
            <a:custGeom>
              <a:avLst/>
              <a:gdLst/>
              <a:ahLst/>
              <a:cxnLst/>
              <a:rect l="l" t="t" r="r" b="b"/>
              <a:pathLst>
                <a:path w="5759450" h="31496">
                  <a:moveTo>
                    <a:pt x="0" y="0"/>
                  </a:moveTo>
                  <a:lnTo>
                    <a:pt x="5759450" y="0"/>
                  </a:lnTo>
                  <a:lnTo>
                    <a:pt x="5759450" y="31496"/>
                  </a:lnTo>
                  <a:lnTo>
                    <a:pt x="0" y="31496"/>
                  </a:lnTo>
                  <a:close/>
                </a:path>
              </a:pathLst>
            </a:custGeom>
            <a:solidFill>
              <a:srgbClr val="053D57"/>
            </a:solidFill>
          </p:spPr>
        </p:sp>
      </p:grpSp>
      <p:sp>
        <p:nvSpPr>
          <p:cNvPr id="6" name="TextBox 6"/>
          <p:cNvSpPr txBox="1"/>
          <p:nvPr/>
        </p:nvSpPr>
        <p:spPr>
          <a:xfrm>
            <a:off x="118448" y="-125730"/>
            <a:ext cx="7277002" cy="628650"/>
          </a:xfrm>
          <a:prstGeom prst="rect">
            <a:avLst/>
          </a:prstGeom>
        </p:spPr>
        <p:txBody>
          <a:bodyPr lIns="0" tIns="0" rIns="0" bIns="0" rtlCol="0" anchor="t">
            <a:spAutoFit/>
          </a:bodyPr>
          <a:lstStyle/>
          <a:p>
            <a:pPr algn="l">
              <a:lnSpc>
                <a:spcPts val="5400"/>
              </a:lnSpc>
            </a:pPr>
            <a:r>
              <a:rPr lang="en-US" sz="3000" b="1">
                <a:solidFill>
                  <a:srgbClr val="1F497D"/>
                </a:solidFill>
                <a:latin typeface="Alegreya Bold"/>
                <a:ea typeface="Alegreya Bold"/>
                <a:cs typeface="Alegreya Bold"/>
                <a:sym typeface="Alegreya Bold"/>
              </a:rPr>
              <a:t>4. Các phương pháp phát hiện honeypot</a:t>
            </a:r>
          </a:p>
        </p:txBody>
      </p:sp>
      <p:sp>
        <p:nvSpPr>
          <p:cNvPr id="7" name="TextBox 7"/>
          <p:cNvSpPr txBox="1"/>
          <p:nvPr/>
        </p:nvSpPr>
        <p:spPr>
          <a:xfrm>
            <a:off x="982604" y="1885764"/>
            <a:ext cx="7788393" cy="3543671"/>
          </a:xfrm>
          <a:prstGeom prst="rect">
            <a:avLst/>
          </a:prstGeom>
        </p:spPr>
        <p:txBody>
          <a:bodyPr lIns="0" tIns="0" rIns="0" bIns="0" rtlCol="0" anchor="t">
            <a:spAutoFit/>
          </a:bodyPr>
          <a:lstStyle/>
          <a:p>
            <a:pPr marL="431799" lvl="1" indent="-215899" algn="l">
              <a:lnSpc>
                <a:spcPts val="2399"/>
              </a:lnSpc>
              <a:buFont typeface="Arial"/>
              <a:buChar char="•"/>
            </a:pPr>
            <a:r>
              <a:rPr lang="en-US" sz="1999">
                <a:solidFill>
                  <a:srgbClr val="000000"/>
                </a:solidFill>
                <a:latin typeface="Alegreya"/>
                <a:ea typeface="Alegreya"/>
                <a:cs typeface="Alegreya"/>
                <a:sym typeface="Alegreya"/>
              </a:rPr>
              <a:t>Honeypot có mức độ tương tác thấp có thể bị phát hiện vì việc mô phỏng dịch vụ của nó sẽ không bao giờ có thể hoạt động giống như dịch vụ thực do bản chất phứ tạp của các dịch vụ thật tế và các mối lo ngại về bảo mật. </a:t>
            </a:r>
          </a:p>
          <a:p>
            <a:pPr marL="431799" lvl="1" indent="-215899" algn="l">
              <a:lnSpc>
                <a:spcPts val="2399"/>
              </a:lnSpc>
              <a:buFont typeface="Arial"/>
              <a:buChar char="•"/>
            </a:pPr>
            <a:r>
              <a:rPr lang="en-US" sz="1999">
                <a:solidFill>
                  <a:srgbClr val="000000"/>
                </a:solidFill>
                <a:latin typeface="Alegreya"/>
                <a:ea typeface="Alegreya"/>
                <a:cs typeface="Alegreya"/>
                <a:sym typeface="Alegreya"/>
              </a:rPr>
              <a:t>Honeypot có mức độ tương tác cao sử dụng các dịch vụ thực trong môi trường hạn chế, do đó chúng có thể bị phát hiện thông qua dấu vân tay. Việc lấy dấu vân tay của chúng sẽ dựa trên việc phát hiện các thư viện bổ sung bất thường hoặc trình gỡ lỗi cũng như các đặc điểm của phần mềm ảo hóa.</a:t>
            </a:r>
          </a:p>
          <a:p>
            <a:pPr marL="431799" lvl="1" indent="-215899" algn="l">
              <a:lnSpc>
                <a:spcPts val="2399"/>
              </a:lnSpc>
              <a:buFont typeface="Arial"/>
              <a:buChar char="•"/>
            </a:pPr>
            <a:r>
              <a:rPr lang="en-US" sz="1999">
                <a:solidFill>
                  <a:srgbClr val="000000"/>
                </a:solidFill>
                <a:latin typeface="Alegreya"/>
                <a:ea typeface="Alegreya"/>
                <a:cs typeface="Alegreya"/>
                <a:sym typeface="Alegreya"/>
              </a:rPr>
              <a:t>Phát hiện honeypot trong mạng botnet bằng cách kiểm tra các máy bị xâm nhập có thể gửi thành công lưu lượng truy cập độc hại đến kẻ tấn công hay không, nếu không thành công thì bot này chính là honeypot.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BFD"/>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7282255" y="-1119270"/>
            <a:ext cx="1599407" cy="1585948"/>
            <a:chOff x="0" y="0"/>
            <a:chExt cx="2132543" cy="2114597"/>
          </a:xfrm>
        </p:grpSpPr>
        <p:sp>
          <p:nvSpPr>
            <p:cNvPr id="3" name="Freeform 3"/>
            <p:cNvSpPr/>
            <p:nvPr/>
          </p:nvSpPr>
          <p:spPr>
            <a:xfrm>
              <a:off x="0" y="0"/>
              <a:ext cx="2132584" cy="2114550"/>
            </a:xfrm>
            <a:custGeom>
              <a:avLst/>
              <a:gdLst/>
              <a:ahLst/>
              <a:cxnLst/>
              <a:rect l="l" t="t" r="r" b="b"/>
              <a:pathLst>
                <a:path w="2132584" h="2114550">
                  <a:moveTo>
                    <a:pt x="0" y="0"/>
                  </a:moveTo>
                  <a:lnTo>
                    <a:pt x="2132584" y="0"/>
                  </a:lnTo>
                  <a:lnTo>
                    <a:pt x="2132584" y="2114550"/>
                  </a:lnTo>
                  <a:lnTo>
                    <a:pt x="0" y="2114550"/>
                  </a:lnTo>
                  <a:close/>
                </a:path>
              </a:pathLst>
            </a:custGeom>
            <a:solidFill>
              <a:srgbClr val="97BCC7"/>
            </a:solidFill>
          </p:spPr>
        </p:sp>
      </p:grpSp>
      <p:grpSp>
        <p:nvGrpSpPr>
          <p:cNvPr id="4" name="Group 4"/>
          <p:cNvGrpSpPr/>
          <p:nvPr/>
        </p:nvGrpSpPr>
        <p:grpSpPr>
          <a:xfrm rot="-2700000">
            <a:off x="-2490709" y="5228770"/>
            <a:ext cx="4215873" cy="5693313"/>
            <a:chOff x="0" y="0"/>
            <a:chExt cx="5621164" cy="7591084"/>
          </a:xfrm>
        </p:grpSpPr>
        <p:sp>
          <p:nvSpPr>
            <p:cNvPr id="5" name="Freeform 5"/>
            <p:cNvSpPr/>
            <p:nvPr/>
          </p:nvSpPr>
          <p:spPr>
            <a:xfrm>
              <a:off x="0" y="0"/>
              <a:ext cx="5621147" cy="7591044"/>
            </a:xfrm>
            <a:custGeom>
              <a:avLst/>
              <a:gdLst/>
              <a:ahLst/>
              <a:cxnLst/>
              <a:rect l="l" t="t" r="r" b="b"/>
              <a:pathLst>
                <a:path w="5621147" h="7591044">
                  <a:moveTo>
                    <a:pt x="0" y="0"/>
                  </a:moveTo>
                  <a:lnTo>
                    <a:pt x="5621147" y="0"/>
                  </a:lnTo>
                  <a:lnTo>
                    <a:pt x="5621147" y="7591044"/>
                  </a:lnTo>
                  <a:lnTo>
                    <a:pt x="0" y="7591044"/>
                  </a:lnTo>
                  <a:close/>
                </a:path>
              </a:pathLst>
            </a:custGeom>
            <a:solidFill>
              <a:srgbClr val="97BCC7"/>
            </a:solidFill>
          </p:spPr>
        </p:sp>
      </p:grpSp>
      <p:grpSp>
        <p:nvGrpSpPr>
          <p:cNvPr id="6" name="Group 6"/>
          <p:cNvGrpSpPr/>
          <p:nvPr/>
        </p:nvGrpSpPr>
        <p:grpSpPr>
          <a:xfrm rot="-2700000">
            <a:off x="7946060" y="-235135"/>
            <a:ext cx="4043490" cy="26728"/>
            <a:chOff x="0" y="0"/>
            <a:chExt cx="5391320" cy="35637"/>
          </a:xfrm>
        </p:grpSpPr>
        <p:sp>
          <p:nvSpPr>
            <p:cNvPr id="7" name="Freeform 7"/>
            <p:cNvSpPr/>
            <p:nvPr/>
          </p:nvSpPr>
          <p:spPr>
            <a:xfrm>
              <a:off x="0" y="0"/>
              <a:ext cx="5391277" cy="35687"/>
            </a:xfrm>
            <a:custGeom>
              <a:avLst/>
              <a:gdLst/>
              <a:ahLst/>
              <a:cxnLst/>
              <a:rect l="l" t="t" r="r" b="b"/>
              <a:pathLst>
                <a:path w="5391277" h="35687">
                  <a:moveTo>
                    <a:pt x="0" y="0"/>
                  </a:moveTo>
                  <a:lnTo>
                    <a:pt x="5391277" y="0"/>
                  </a:lnTo>
                  <a:lnTo>
                    <a:pt x="5391277" y="35687"/>
                  </a:lnTo>
                  <a:lnTo>
                    <a:pt x="0" y="35687"/>
                  </a:lnTo>
                  <a:close/>
                </a:path>
              </a:pathLst>
            </a:custGeom>
            <a:solidFill>
              <a:srgbClr val="053D57"/>
            </a:solidFill>
          </p:spPr>
        </p:sp>
      </p:grpSp>
      <p:grpSp>
        <p:nvGrpSpPr>
          <p:cNvPr id="8" name="Group 8"/>
          <p:cNvGrpSpPr/>
          <p:nvPr/>
        </p:nvGrpSpPr>
        <p:grpSpPr>
          <a:xfrm rot="-2700000">
            <a:off x="2510632" y="4579573"/>
            <a:ext cx="23417" cy="6248732"/>
            <a:chOff x="0" y="0"/>
            <a:chExt cx="31223" cy="8331643"/>
          </a:xfrm>
        </p:grpSpPr>
        <p:sp>
          <p:nvSpPr>
            <p:cNvPr id="9" name="Freeform 9"/>
            <p:cNvSpPr/>
            <p:nvPr/>
          </p:nvSpPr>
          <p:spPr>
            <a:xfrm>
              <a:off x="0" y="0"/>
              <a:ext cx="31242" cy="8331581"/>
            </a:xfrm>
            <a:custGeom>
              <a:avLst/>
              <a:gdLst/>
              <a:ahLst/>
              <a:cxnLst/>
              <a:rect l="l" t="t" r="r" b="b"/>
              <a:pathLst>
                <a:path w="31242" h="8331581">
                  <a:moveTo>
                    <a:pt x="0" y="0"/>
                  </a:moveTo>
                  <a:lnTo>
                    <a:pt x="31242" y="0"/>
                  </a:lnTo>
                  <a:lnTo>
                    <a:pt x="31242" y="8331581"/>
                  </a:lnTo>
                  <a:lnTo>
                    <a:pt x="0" y="8331581"/>
                  </a:lnTo>
                  <a:close/>
                </a:path>
              </a:pathLst>
            </a:custGeom>
            <a:solidFill>
              <a:srgbClr val="053D57"/>
            </a:solidFill>
          </p:spPr>
        </p:sp>
      </p:grpSp>
      <p:sp>
        <p:nvSpPr>
          <p:cNvPr id="10" name="TextBox 10"/>
          <p:cNvSpPr txBox="1"/>
          <p:nvPr/>
        </p:nvSpPr>
        <p:spPr>
          <a:xfrm>
            <a:off x="118448" y="-1905"/>
            <a:ext cx="7277002" cy="502920"/>
          </a:xfrm>
          <a:prstGeom prst="rect">
            <a:avLst/>
          </a:prstGeom>
        </p:spPr>
        <p:txBody>
          <a:bodyPr lIns="0" tIns="0" rIns="0" bIns="0" rtlCol="0" anchor="t">
            <a:spAutoFit/>
          </a:bodyPr>
          <a:lstStyle/>
          <a:p>
            <a:pPr algn="just">
              <a:lnSpc>
                <a:spcPts val="4140"/>
              </a:lnSpc>
            </a:pPr>
            <a:r>
              <a:rPr lang="en-US" sz="3000" b="1">
                <a:solidFill>
                  <a:srgbClr val="1F497D"/>
                </a:solidFill>
                <a:latin typeface="Alegreya Bold"/>
                <a:ea typeface="Alegreya Bold"/>
                <a:cs typeface="Alegreya Bold"/>
                <a:sym typeface="Alegreya Bold"/>
              </a:rPr>
              <a:t>5. Ưu và nhược điểm của Honeypot</a:t>
            </a:r>
          </a:p>
        </p:txBody>
      </p:sp>
      <p:sp>
        <p:nvSpPr>
          <p:cNvPr id="11" name="TextBox 11"/>
          <p:cNvSpPr txBox="1"/>
          <p:nvPr/>
        </p:nvSpPr>
        <p:spPr>
          <a:xfrm>
            <a:off x="613648" y="1179168"/>
            <a:ext cx="8526305" cy="5083035"/>
          </a:xfrm>
          <a:prstGeom prst="rect">
            <a:avLst/>
          </a:prstGeom>
        </p:spPr>
        <p:txBody>
          <a:bodyPr lIns="0" tIns="0" rIns="0" bIns="0" rtlCol="0" anchor="t">
            <a:spAutoFit/>
          </a:bodyPr>
          <a:lstStyle/>
          <a:p>
            <a:pPr algn="just">
              <a:lnSpc>
                <a:spcPts val="2759"/>
              </a:lnSpc>
            </a:pPr>
            <a:r>
              <a:rPr lang="en-US" sz="1999" b="1">
                <a:solidFill>
                  <a:srgbClr val="000000"/>
                </a:solidFill>
                <a:latin typeface="Alegreya Bold"/>
                <a:ea typeface="Alegreya Bold"/>
                <a:cs typeface="Alegreya Bold"/>
                <a:sym typeface="Alegreya Bold"/>
              </a:rPr>
              <a:t>Ưu điểm</a:t>
            </a:r>
          </a:p>
          <a:p>
            <a:pPr marL="431799" lvl="1" indent="-215899" algn="just">
              <a:lnSpc>
                <a:spcPts val="2399"/>
              </a:lnSpc>
              <a:buFont typeface="Arial"/>
              <a:buChar char="•"/>
            </a:pPr>
            <a:r>
              <a:rPr lang="en-US" sz="1999">
                <a:solidFill>
                  <a:srgbClr val="000000"/>
                </a:solidFill>
                <a:latin typeface="Alegreya"/>
                <a:ea typeface="Alegreya"/>
                <a:cs typeface="Alegreya"/>
                <a:sym typeface="Alegreya"/>
              </a:rPr>
              <a:t>Thu thập dữ liệu có giá trị (Valuable Data Collection): Honeypot thu thập dữ liệu không bị nhiễu từ các hoạt động tương tác với nó và thường có giá trị cao. Điều này làm cho các tập dữ liệu có kích thước nhỏ hơn và việc phân tích dữ liệu trở nên ít phức tạp hơn.</a:t>
            </a:r>
          </a:p>
          <a:p>
            <a:pPr algn="just">
              <a:lnSpc>
                <a:spcPts val="2399"/>
              </a:lnSpc>
            </a:pPr>
            <a:endParaRPr lang="en-US" sz="1999">
              <a:solidFill>
                <a:srgbClr val="000000"/>
              </a:solidFill>
              <a:latin typeface="Alegreya"/>
              <a:ea typeface="Alegreya"/>
              <a:cs typeface="Alegreya"/>
              <a:sym typeface="Alegreya"/>
            </a:endParaRPr>
          </a:p>
          <a:p>
            <a:pPr marL="431799" lvl="1" indent="-215899" algn="just">
              <a:lnSpc>
                <a:spcPts val="2399"/>
              </a:lnSpc>
              <a:buFont typeface="Arial"/>
              <a:buChar char="•"/>
            </a:pPr>
            <a:r>
              <a:rPr lang="en-US" sz="1999">
                <a:solidFill>
                  <a:srgbClr val="000000"/>
                </a:solidFill>
                <a:latin typeface="Alegreya"/>
                <a:ea typeface="Alegreya"/>
                <a:cs typeface="Alegreya"/>
                <a:sym typeface="Alegreya"/>
              </a:rPr>
              <a:t>Độc lập với khối lượng công việc (Independent from Workload): Honeypot chỉ cần xử lý lưu lượng hướng đến chúng (incoming traffic) hoặc bắt nguồn từ chúng (outcoming traffic). Điều này có nghĩa là chúng độc lập với khối lượng công việc mà các hệ thống thực tế (hệ thống mà honeypot đang đóng giả) gặp phải.</a:t>
            </a:r>
          </a:p>
          <a:p>
            <a:pPr algn="just">
              <a:lnSpc>
                <a:spcPts val="2399"/>
              </a:lnSpc>
            </a:pPr>
            <a:endParaRPr lang="en-US" sz="1999">
              <a:solidFill>
                <a:srgbClr val="000000"/>
              </a:solidFill>
              <a:latin typeface="Alegreya"/>
              <a:ea typeface="Alegreya"/>
              <a:cs typeface="Alegreya"/>
              <a:sym typeface="Alegreya"/>
            </a:endParaRPr>
          </a:p>
          <a:p>
            <a:pPr marL="431799" lvl="1" indent="-215899" algn="just">
              <a:lnSpc>
                <a:spcPts val="2399"/>
              </a:lnSpc>
              <a:buFont typeface="Arial"/>
              <a:buChar char="•"/>
            </a:pPr>
            <a:r>
              <a:rPr lang="en-US" sz="1999">
                <a:solidFill>
                  <a:srgbClr val="000000"/>
                </a:solidFill>
                <a:latin typeface="Alegreya"/>
                <a:ea typeface="Alegreya"/>
                <a:cs typeface="Alegreya"/>
                <a:sym typeface="Alegreya"/>
              </a:rPr>
              <a:t>Linh hoạt (Flexibility): Honeypot là một khái niệm rất linh hoạt như có thể thấy qua số lượng lớn các phần mềm honeypot khác nhau như SSH Honeypot, Web Honeypot, SMTP Honeypot,….Các honeypot có thể được thiết kế tuỳ chỉnh để phù hợp nhất cho các nhiệm vụ cụ thể hoặc đảm nhận nhiều nhiệm vụ cùng lúc.</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BFD"/>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7282255" y="-1119270"/>
            <a:ext cx="1599407" cy="1585948"/>
            <a:chOff x="0" y="0"/>
            <a:chExt cx="2132543" cy="2114597"/>
          </a:xfrm>
        </p:grpSpPr>
        <p:sp>
          <p:nvSpPr>
            <p:cNvPr id="3" name="Freeform 3"/>
            <p:cNvSpPr/>
            <p:nvPr/>
          </p:nvSpPr>
          <p:spPr>
            <a:xfrm>
              <a:off x="0" y="0"/>
              <a:ext cx="2132584" cy="2114550"/>
            </a:xfrm>
            <a:custGeom>
              <a:avLst/>
              <a:gdLst/>
              <a:ahLst/>
              <a:cxnLst/>
              <a:rect l="l" t="t" r="r" b="b"/>
              <a:pathLst>
                <a:path w="2132584" h="2114550">
                  <a:moveTo>
                    <a:pt x="0" y="0"/>
                  </a:moveTo>
                  <a:lnTo>
                    <a:pt x="2132584" y="0"/>
                  </a:lnTo>
                  <a:lnTo>
                    <a:pt x="2132584" y="2114550"/>
                  </a:lnTo>
                  <a:lnTo>
                    <a:pt x="0" y="2114550"/>
                  </a:lnTo>
                  <a:close/>
                </a:path>
              </a:pathLst>
            </a:custGeom>
            <a:solidFill>
              <a:srgbClr val="97BCC7"/>
            </a:solidFill>
          </p:spPr>
        </p:sp>
      </p:grpSp>
      <p:grpSp>
        <p:nvGrpSpPr>
          <p:cNvPr id="4" name="Group 4"/>
          <p:cNvGrpSpPr/>
          <p:nvPr/>
        </p:nvGrpSpPr>
        <p:grpSpPr>
          <a:xfrm rot="-2700000">
            <a:off x="-2490709" y="5228770"/>
            <a:ext cx="4215873" cy="5693313"/>
            <a:chOff x="0" y="0"/>
            <a:chExt cx="5621164" cy="7591084"/>
          </a:xfrm>
        </p:grpSpPr>
        <p:sp>
          <p:nvSpPr>
            <p:cNvPr id="5" name="Freeform 5"/>
            <p:cNvSpPr/>
            <p:nvPr/>
          </p:nvSpPr>
          <p:spPr>
            <a:xfrm>
              <a:off x="0" y="0"/>
              <a:ext cx="5621147" cy="7591044"/>
            </a:xfrm>
            <a:custGeom>
              <a:avLst/>
              <a:gdLst/>
              <a:ahLst/>
              <a:cxnLst/>
              <a:rect l="l" t="t" r="r" b="b"/>
              <a:pathLst>
                <a:path w="5621147" h="7591044">
                  <a:moveTo>
                    <a:pt x="0" y="0"/>
                  </a:moveTo>
                  <a:lnTo>
                    <a:pt x="5621147" y="0"/>
                  </a:lnTo>
                  <a:lnTo>
                    <a:pt x="5621147" y="7591044"/>
                  </a:lnTo>
                  <a:lnTo>
                    <a:pt x="0" y="7591044"/>
                  </a:lnTo>
                  <a:close/>
                </a:path>
              </a:pathLst>
            </a:custGeom>
            <a:solidFill>
              <a:srgbClr val="97BCC7"/>
            </a:solidFill>
          </p:spPr>
        </p:sp>
      </p:grpSp>
      <p:grpSp>
        <p:nvGrpSpPr>
          <p:cNvPr id="6" name="Group 6"/>
          <p:cNvGrpSpPr/>
          <p:nvPr/>
        </p:nvGrpSpPr>
        <p:grpSpPr>
          <a:xfrm rot="-2700000">
            <a:off x="7946060" y="-235135"/>
            <a:ext cx="4043490" cy="26728"/>
            <a:chOff x="0" y="0"/>
            <a:chExt cx="5391320" cy="35637"/>
          </a:xfrm>
        </p:grpSpPr>
        <p:sp>
          <p:nvSpPr>
            <p:cNvPr id="7" name="Freeform 7"/>
            <p:cNvSpPr/>
            <p:nvPr/>
          </p:nvSpPr>
          <p:spPr>
            <a:xfrm>
              <a:off x="0" y="0"/>
              <a:ext cx="5391277" cy="35687"/>
            </a:xfrm>
            <a:custGeom>
              <a:avLst/>
              <a:gdLst/>
              <a:ahLst/>
              <a:cxnLst/>
              <a:rect l="l" t="t" r="r" b="b"/>
              <a:pathLst>
                <a:path w="5391277" h="35687">
                  <a:moveTo>
                    <a:pt x="0" y="0"/>
                  </a:moveTo>
                  <a:lnTo>
                    <a:pt x="5391277" y="0"/>
                  </a:lnTo>
                  <a:lnTo>
                    <a:pt x="5391277" y="35687"/>
                  </a:lnTo>
                  <a:lnTo>
                    <a:pt x="0" y="35687"/>
                  </a:lnTo>
                  <a:close/>
                </a:path>
              </a:pathLst>
            </a:custGeom>
            <a:solidFill>
              <a:srgbClr val="053D57"/>
            </a:solidFill>
          </p:spPr>
        </p:sp>
      </p:grpSp>
      <p:grpSp>
        <p:nvGrpSpPr>
          <p:cNvPr id="8" name="Group 8"/>
          <p:cNvGrpSpPr/>
          <p:nvPr/>
        </p:nvGrpSpPr>
        <p:grpSpPr>
          <a:xfrm rot="-2700000">
            <a:off x="2510632" y="4579573"/>
            <a:ext cx="23417" cy="6248732"/>
            <a:chOff x="0" y="0"/>
            <a:chExt cx="31223" cy="8331643"/>
          </a:xfrm>
        </p:grpSpPr>
        <p:sp>
          <p:nvSpPr>
            <p:cNvPr id="9" name="Freeform 9"/>
            <p:cNvSpPr/>
            <p:nvPr/>
          </p:nvSpPr>
          <p:spPr>
            <a:xfrm>
              <a:off x="0" y="0"/>
              <a:ext cx="31242" cy="8331581"/>
            </a:xfrm>
            <a:custGeom>
              <a:avLst/>
              <a:gdLst/>
              <a:ahLst/>
              <a:cxnLst/>
              <a:rect l="l" t="t" r="r" b="b"/>
              <a:pathLst>
                <a:path w="31242" h="8331581">
                  <a:moveTo>
                    <a:pt x="0" y="0"/>
                  </a:moveTo>
                  <a:lnTo>
                    <a:pt x="31242" y="0"/>
                  </a:lnTo>
                  <a:lnTo>
                    <a:pt x="31242" y="8331581"/>
                  </a:lnTo>
                  <a:lnTo>
                    <a:pt x="0" y="8331581"/>
                  </a:lnTo>
                  <a:close/>
                </a:path>
              </a:pathLst>
            </a:custGeom>
            <a:solidFill>
              <a:srgbClr val="053D57"/>
            </a:solidFill>
          </p:spPr>
        </p:sp>
      </p:grpSp>
      <p:sp>
        <p:nvSpPr>
          <p:cNvPr id="10" name="TextBox 10"/>
          <p:cNvSpPr txBox="1"/>
          <p:nvPr/>
        </p:nvSpPr>
        <p:spPr>
          <a:xfrm>
            <a:off x="118448" y="-1905"/>
            <a:ext cx="7277002" cy="519684"/>
          </a:xfrm>
          <a:prstGeom prst="rect">
            <a:avLst/>
          </a:prstGeom>
        </p:spPr>
        <p:txBody>
          <a:bodyPr lIns="0" tIns="0" rIns="0" bIns="0" rtlCol="0" anchor="t">
            <a:spAutoFit/>
          </a:bodyPr>
          <a:lstStyle/>
          <a:p>
            <a:pPr algn="just">
              <a:lnSpc>
                <a:spcPts val="4277"/>
              </a:lnSpc>
            </a:pPr>
            <a:r>
              <a:rPr lang="en-US" sz="3099" b="1">
                <a:solidFill>
                  <a:srgbClr val="1F497D"/>
                </a:solidFill>
                <a:latin typeface="Alegreya Bold"/>
                <a:ea typeface="Alegreya Bold"/>
                <a:cs typeface="Alegreya Bold"/>
                <a:sym typeface="Alegreya Bold"/>
              </a:rPr>
              <a:t>5. Ưu và nhược điểm của Honeypot</a:t>
            </a:r>
          </a:p>
        </p:txBody>
      </p:sp>
      <p:sp>
        <p:nvSpPr>
          <p:cNvPr id="11" name="TextBox 11"/>
          <p:cNvSpPr txBox="1"/>
          <p:nvPr/>
        </p:nvSpPr>
        <p:spPr>
          <a:xfrm>
            <a:off x="985520" y="1622094"/>
            <a:ext cx="7782560" cy="3764280"/>
          </a:xfrm>
          <a:prstGeom prst="rect">
            <a:avLst/>
          </a:prstGeom>
        </p:spPr>
        <p:txBody>
          <a:bodyPr lIns="0" tIns="0" rIns="0" bIns="0" rtlCol="0" anchor="t">
            <a:spAutoFit/>
          </a:bodyPr>
          <a:lstStyle/>
          <a:p>
            <a:pPr algn="just">
              <a:lnSpc>
                <a:spcPts val="2759"/>
              </a:lnSpc>
            </a:pPr>
            <a:r>
              <a:rPr lang="en-US" sz="1999" b="1">
                <a:solidFill>
                  <a:srgbClr val="000000"/>
                </a:solidFill>
                <a:latin typeface="Alegreya Bold"/>
                <a:ea typeface="Alegreya Bold"/>
                <a:cs typeface="Alegreya Bold"/>
                <a:sym typeface="Alegreya Bold"/>
              </a:rPr>
              <a:t>Ưu điểm</a:t>
            </a:r>
          </a:p>
          <a:p>
            <a:pPr algn="just">
              <a:lnSpc>
                <a:spcPts val="2759"/>
              </a:lnSpc>
            </a:pPr>
            <a:endParaRPr lang="en-US" sz="1999" b="1">
              <a:solidFill>
                <a:srgbClr val="000000"/>
              </a:solidFill>
              <a:latin typeface="Alegreya Bold"/>
              <a:ea typeface="Alegreya Bold"/>
              <a:cs typeface="Alegreya Bold"/>
              <a:sym typeface="Alegreya Bold"/>
            </a:endParaRPr>
          </a:p>
          <a:p>
            <a:pPr marL="431799" lvl="1" indent="-215899" algn="just">
              <a:lnSpc>
                <a:spcPts val="2759"/>
              </a:lnSpc>
              <a:buFont typeface="Arial"/>
              <a:buChar char="•"/>
            </a:pPr>
            <a:r>
              <a:rPr lang="en-US" sz="1999">
                <a:solidFill>
                  <a:srgbClr val="000000"/>
                </a:solidFill>
                <a:latin typeface="Alegreya"/>
                <a:ea typeface="Alegreya"/>
                <a:cs typeface="Alegreya"/>
                <a:sym typeface="Alegreya"/>
              </a:rPr>
              <a:t>Phát hiện khai thác Zero Day (Zero-Day-Exploit Detection): Honeypot thu thập mọi thứ được sử dụng để chống lại chúng do đó các chiến lược tấn công chưa biết tới và zero-day-exploits sẽ được phát hiện.</a:t>
            </a:r>
          </a:p>
          <a:p>
            <a:pPr algn="just">
              <a:lnSpc>
                <a:spcPts val="2759"/>
              </a:lnSpc>
            </a:pPr>
            <a:endParaRPr lang="en-US" sz="1999">
              <a:solidFill>
                <a:srgbClr val="000000"/>
              </a:solidFill>
              <a:latin typeface="Alegreya"/>
              <a:ea typeface="Alegreya"/>
              <a:cs typeface="Alegreya"/>
              <a:sym typeface="Alegreya"/>
            </a:endParaRPr>
          </a:p>
          <a:p>
            <a:pPr marL="431799" lvl="1" indent="-215899" algn="just">
              <a:lnSpc>
                <a:spcPts val="2759"/>
              </a:lnSpc>
              <a:buFont typeface="Arial"/>
              <a:buChar char="•"/>
            </a:pPr>
            <a:r>
              <a:rPr lang="en-US" sz="1999">
                <a:solidFill>
                  <a:srgbClr val="000000"/>
                </a:solidFill>
                <a:latin typeface="Alegreya"/>
                <a:ea typeface="Alegreya"/>
                <a:cs typeface="Alegreya"/>
                <a:sym typeface="Alegreya"/>
              </a:rPr>
              <a:t>Giảm kết quả dương tính giả và âm tính giả (Reduced False Positives and Negatives): Client Honeypot xác minh các cuộc tấn công bằng cách phát hiện các thay đổi trạng thái hệ thống. Việc này dẫn đến giảm kết quả dương tính giả và âm tính giả trong việc nhận định 1 cuộc tấn công.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2850</Words>
  <Application>Microsoft Office PowerPoint</Application>
  <PresentationFormat>Custom</PresentationFormat>
  <Paragraphs>206</Paragraphs>
  <Slides>27</Slides>
  <Notes>8</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Aptos</vt:lpstr>
      <vt:lpstr>Times New Roman</vt:lpstr>
      <vt:lpstr>Alegreya</vt:lpstr>
      <vt:lpstr>Calibri</vt:lpstr>
      <vt:lpstr>Arial</vt:lpstr>
      <vt:lpstr>TT Rounds Condensed Bold</vt:lpstr>
      <vt:lpstr>Alegreya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NT205.P11.ANTT_BaoCaoCK_Nhom14.pptx</dc:title>
  <cp:lastModifiedBy>Nguyen Le Thao Ngoc</cp:lastModifiedBy>
  <cp:revision>4</cp:revision>
  <dcterms:created xsi:type="dcterms:W3CDTF">2006-08-16T00:00:00Z</dcterms:created>
  <dcterms:modified xsi:type="dcterms:W3CDTF">2024-12-30T15:26:19Z</dcterms:modified>
  <dc:identifier>DAGariSIeS8</dc:identifier>
</cp:coreProperties>
</file>

<file path=docProps/thumbnail.jpeg>
</file>